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274" r:id="rId4"/>
    <p:sldId id="278" r:id="rId5"/>
    <p:sldId id="276" r:id="rId6"/>
    <p:sldId id="275" r:id="rId7"/>
    <p:sldId id="277" r:id="rId8"/>
    <p:sldId id="263" r:id="rId9"/>
    <p:sldId id="264" r:id="rId10"/>
    <p:sldId id="282" r:id="rId11"/>
    <p:sldId id="266" r:id="rId12"/>
    <p:sldId id="279" r:id="rId13"/>
    <p:sldId id="271" r:id="rId14"/>
    <p:sldId id="269" r:id="rId15"/>
    <p:sldId id="272" r:id="rId16"/>
    <p:sldId id="273" r:id="rId17"/>
    <p:sldId id="280" r:id="rId18"/>
    <p:sldId id="281" r:id="rId19"/>
    <p:sldId id="270" r:id="rId2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A"/>
    <a:srgbClr val="336699"/>
    <a:srgbClr val="3366CC"/>
    <a:srgbClr val="0094A4"/>
    <a:srgbClr val="00537C"/>
    <a:srgbClr val="005986"/>
    <a:srgbClr val="005F8E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Click to edit Master text styles</a:t>
            </a:r>
          </a:p>
          <a:p>
            <a:pPr lvl="1"/>
            <a:r>
              <a:rPr lang="nl-NL" altLang="nl-NL" smtClean="0"/>
              <a:t>Second level</a:t>
            </a:r>
          </a:p>
          <a:p>
            <a:pPr lvl="2"/>
            <a:r>
              <a:rPr lang="nl-NL" altLang="nl-NL" smtClean="0"/>
              <a:t>Third level</a:t>
            </a:r>
          </a:p>
          <a:p>
            <a:pPr lvl="3"/>
            <a:r>
              <a:rPr lang="nl-NL" altLang="nl-NL" smtClean="0"/>
              <a:t>Fourth level</a:t>
            </a:r>
          </a:p>
          <a:p>
            <a:pPr lvl="4"/>
            <a:r>
              <a:rPr lang="nl-NL" altLang="nl-NL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4FE571-F542-46DA-8222-AF48C5D30E0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500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D042D3FD-DC00-4898-9512-E53A13745AF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26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B043F914-7ED1-43C5-B714-813DA9A188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625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32588" y="341313"/>
            <a:ext cx="2160587" cy="5599112"/>
          </a:xfrm>
        </p:spPr>
        <p:txBody>
          <a:bodyPr vert="eaVert"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0825" y="341313"/>
            <a:ext cx="6329363" cy="5599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D8365ED-713E-48F8-8C8A-508DB26A113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6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42BC1F3C-3BE1-4224-95DD-86E14650B8C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463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A00BB1C8-09D9-4D78-8D6E-C0AC0B52293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163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22F8EC15-34F2-45A1-82B0-04606161263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796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E093072C-5976-4347-971B-496A3DF3030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56103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ED10405-A03F-42B0-90DA-2B01DF2038A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237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C9902855-5012-4D4E-948A-026006DD93F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738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55DA7BDB-F752-41A0-9412-CB8D97EABBC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4665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77DDC175-E99C-448D-9737-AABDCF5F8FB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868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Griffioen PMS280 (achter)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514975"/>
            <a:ext cx="3889375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115888"/>
            <a:ext cx="25193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41313"/>
            <a:ext cx="864235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459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text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styles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Second level</a:t>
            </a:r>
          </a:p>
          <a:p>
            <a:pPr lvl="2"/>
            <a:r>
              <a:rPr lang="nl-NL" altLang="nl-NL" dirty="0" err="1" smtClean="0"/>
              <a:t>Third</a:t>
            </a:r>
            <a:r>
              <a:rPr lang="nl-NL" altLang="nl-NL" dirty="0" smtClean="0"/>
              <a:t> level</a:t>
            </a:r>
          </a:p>
          <a:p>
            <a:pPr lvl="3"/>
            <a:r>
              <a:rPr lang="nl-NL" altLang="nl-NL" dirty="0" err="1" smtClean="0"/>
              <a:t>Fourth</a:t>
            </a:r>
            <a:r>
              <a:rPr lang="nl-NL" altLang="nl-NL" dirty="0" smtClean="0"/>
              <a:t> level</a:t>
            </a:r>
          </a:p>
          <a:p>
            <a:pPr lvl="4"/>
            <a:r>
              <a:rPr lang="nl-NL" altLang="nl-NL" dirty="0" smtClean="0"/>
              <a:t>Limperg Instituut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96038"/>
            <a:ext cx="4445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F8E"/>
                </a:solidFill>
              </a:defRPr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27013" y="6407150"/>
            <a:ext cx="971551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i="1">
                <a:solidFill>
                  <a:srgbClr val="005F8E"/>
                </a:solidFill>
              </a:defRPr>
            </a:lvl1pPr>
          </a:lstStyle>
          <a:p>
            <a:r>
              <a:rPr lang="nl-NL" altLang="nl-NL"/>
              <a:t>Slide </a:t>
            </a:r>
            <a:fld id="{22F05993-5E92-4B6E-8C94-5FDC6D57785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237288"/>
            <a:ext cx="78851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852488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148263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1037" name="Picture 13" descr="limperg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0"/>
            <a:ext cx="53975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8604250" cy="207963"/>
          </a:xfrm>
          <a:prstGeom prst="rect">
            <a:avLst/>
          </a:prstGeom>
          <a:solidFill>
            <a:srgbClr val="004A8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196850"/>
            <a:ext cx="91440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8820150" y="6237288"/>
            <a:ext cx="4810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4A8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4A8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4A8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4A8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6C18D6CB-B72A-4998-928F-E66F3E045AB9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642350" cy="2763837"/>
          </a:xfrm>
        </p:spPr>
        <p:txBody>
          <a:bodyPr/>
          <a:lstStyle/>
          <a:p>
            <a:r>
              <a:rPr lang="nl-NL" altLang="nl-NL" sz="3600" i="1" dirty="0" smtClean="0"/>
              <a:t>Data-analyse . . .</a:t>
            </a:r>
            <a:br>
              <a:rPr lang="nl-NL" altLang="nl-NL" sz="3600" i="1" dirty="0" smtClean="0"/>
            </a:br>
            <a:r>
              <a:rPr lang="nl-NL" altLang="nl-NL" sz="3600" i="1" dirty="0" smtClean="0"/>
              <a:t>of toch liever steekproeven?</a:t>
            </a:r>
            <a:endParaRPr lang="nl-NL" altLang="nl-NL" sz="36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12768" cy="1752600"/>
          </a:xfrm>
        </p:spPr>
        <p:txBody>
          <a:bodyPr/>
          <a:lstStyle/>
          <a:p>
            <a:r>
              <a:rPr lang="nl-NL" altLang="nl-NL" sz="2800" dirty="0" smtClean="0"/>
              <a:t>Kees Buitenhuis</a:t>
            </a:r>
          </a:p>
          <a:p>
            <a:r>
              <a:rPr lang="nl-NL" altLang="nl-NL" sz="2000" dirty="0" smtClean="0"/>
              <a:t>Belastingdienst</a:t>
            </a:r>
          </a:p>
          <a:p>
            <a:r>
              <a:rPr lang="nl-NL" altLang="nl-NL" sz="2000" dirty="0" smtClean="0"/>
              <a:t>voorzitter commissie </a:t>
            </a:r>
            <a:r>
              <a:rPr lang="nl-NL" altLang="nl-NL" sz="2000" dirty="0" err="1" smtClean="0"/>
              <a:t>vaktechniek</a:t>
            </a:r>
            <a:r>
              <a:rPr lang="nl-NL" altLang="nl-NL" sz="2000" dirty="0" smtClean="0"/>
              <a:t> statistical audit</a:t>
            </a:r>
            <a:endParaRPr lang="nl-NL" altLang="nl-NL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. . . op een bijzonder efficiënte wijze . . 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2845832"/>
            <a:ext cx="4032448" cy="33914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None/>
            </a:pPr>
            <a:r>
              <a:rPr lang="nl-NL" i="1" u="sng" kern="0" dirty="0" smtClean="0">
                <a:solidFill>
                  <a:srgbClr val="336699"/>
                </a:solidFill>
              </a:rPr>
              <a:t>Te onderzoeken dataset:</a:t>
            </a:r>
          </a:p>
          <a:p>
            <a:pPr marL="0" indent="0"/>
            <a:r>
              <a:rPr lang="nl-NL" kern="0" dirty="0" smtClean="0">
                <a:solidFill>
                  <a:srgbClr val="336699"/>
                </a:solidFill>
              </a:rPr>
              <a:t>5447 mutaties: € 16.932.974</a:t>
            </a:r>
          </a:p>
          <a:p>
            <a:pPr>
              <a:buFont typeface="Arial" pitchFamily="34" charset="0"/>
              <a:buNone/>
            </a:pPr>
            <a:endParaRPr lang="nl-NL" kern="0" dirty="0">
              <a:solidFill>
                <a:srgbClr val="336699"/>
              </a:solidFill>
            </a:endParaRPr>
          </a:p>
          <a:p>
            <a:pPr>
              <a:buFont typeface="Arial" pitchFamily="34" charset="0"/>
              <a:buNone/>
            </a:pPr>
            <a:r>
              <a:rPr lang="nl-NL" i="1" u="sng" kern="0" dirty="0" smtClean="0">
                <a:solidFill>
                  <a:srgbClr val="336699"/>
                </a:solidFill>
              </a:rPr>
              <a:t>Parameters:</a:t>
            </a:r>
          </a:p>
          <a:p>
            <a:pPr marL="0" indent="0"/>
            <a:r>
              <a:rPr lang="nl-NL" kern="0" dirty="0" smtClean="0">
                <a:solidFill>
                  <a:srgbClr val="336699"/>
                </a:solidFill>
              </a:rPr>
              <a:t>Betrouwbaarheid: 95%</a:t>
            </a:r>
          </a:p>
          <a:p>
            <a:pPr marL="0" indent="0"/>
            <a:r>
              <a:rPr lang="nl-NL" kern="0" dirty="0" smtClean="0">
                <a:solidFill>
                  <a:srgbClr val="336699"/>
                </a:solidFill>
              </a:rPr>
              <a:t>Materialiteit € 600.000</a:t>
            </a:r>
          </a:p>
          <a:p>
            <a:pPr marL="0" indent="0"/>
            <a:r>
              <a:rPr lang="nl-NL" kern="0" dirty="0" smtClean="0">
                <a:solidFill>
                  <a:srgbClr val="336699"/>
                </a:solidFill>
              </a:rPr>
              <a:t>Geen fouten in de steekproef</a:t>
            </a:r>
          </a:p>
          <a:p>
            <a:pPr>
              <a:buFont typeface="Arial" pitchFamily="34" charset="0"/>
              <a:buNone/>
            </a:pPr>
            <a:endParaRPr lang="nl-NL" kern="0" dirty="0"/>
          </a:p>
          <a:p>
            <a:pPr>
              <a:buFont typeface="Arial" pitchFamily="34" charset="0"/>
              <a:buNone/>
            </a:pPr>
            <a:r>
              <a:rPr lang="nl-NL" i="1" u="sng" kern="0" dirty="0" smtClean="0">
                <a:solidFill>
                  <a:srgbClr val="336699"/>
                </a:solidFill>
              </a:rPr>
              <a:t>Steekproefomvang:</a:t>
            </a:r>
          </a:p>
          <a:p>
            <a:pPr marL="0" indent="0"/>
            <a:r>
              <a:rPr lang="nl-NL" kern="0" dirty="0" smtClean="0">
                <a:solidFill>
                  <a:srgbClr val="336699"/>
                </a:solidFill>
              </a:rPr>
              <a:t>n = 85</a:t>
            </a:r>
            <a:endParaRPr lang="nl-NL" kern="0" dirty="0">
              <a:solidFill>
                <a:srgbClr val="336699"/>
              </a:solidFill>
            </a:endParaRPr>
          </a:p>
          <a:p>
            <a:pPr>
              <a:buFont typeface="Arial" pitchFamily="34" charset="0"/>
              <a:buNone/>
            </a:pPr>
            <a:endParaRPr lang="nl-NL" kern="0" dirty="0" smtClean="0"/>
          </a:p>
          <a:p>
            <a:pPr>
              <a:buFont typeface="Arial" pitchFamily="34" charset="0"/>
              <a:buNone/>
            </a:pPr>
            <a:endParaRPr lang="nl-NL" kern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 bwMode="auto">
              <a:xfrm>
                <a:off x="4427984" y="2845832"/>
                <a:ext cx="4392488" cy="31437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FAA26D3D-D897-4be2-8F04-BA451C77F1D7}"/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1pPr>
                <a:lvl2pPr marL="742950" indent="-1101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2pPr>
                <a:lvl3pPr marL="59690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3pPr>
                <a:lvl4pPr marL="898525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4pPr>
                <a:lvl5pPr marL="1258888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14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nl-NL" i="1" u="sng" kern="0" dirty="0" smtClean="0">
                    <a:solidFill>
                      <a:srgbClr val="004A8A"/>
                    </a:solidFill>
                  </a:rPr>
                  <a:t>Stel:</a:t>
                </a:r>
              </a:p>
              <a:p>
                <a:r>
                  <a:rPr lang="nl-NL" kern="0" dirty="0" smtClean="0">
                    <a:solidFill>
                      <a:srgbClr val="004A8A"/>
                    </a:solidFill>
                  </a:rPr>
                  <a:t>geen fouten in de steekproef</a:t>
                </a:r>
              </a:p>
              <a:p>
                <a:endParaRPr lang="nl-NL" kern="0" dirty="0"/>
              </a:p>
              <a:p>
                <a:pPr>
                  <a:buFont typeface="Arial" pitchFamily="34" charset="0"/>
                  <a:buNone/>
                </a:pPr>
                <a:r>
                  <a:rPr lang="nl-NL" i="1" u="sng" kern="0" dirty="0" smtClean="0">
                    <a:solidFill>
                      <a:srgbClr val="336699"/>
                    </a:solidFill>
                  </a:rPr>
                  <a:t>Gecontroleerd: </a:t>
                </a:r>
              </a:p>
              <a:p>
                <a:pPr marL="0" indent="0"/>
                <a:r>
                  <a:rPr lang="nl-NL" kern="0" dirty="0" smtClean="0">
                    <a:solidFill>
                      <a:srgbClr val="336699"/>
                    </a:solidFill>
                  </a:rPr>
                  <a:t>85 van de 5.447		           1,6%</a:t>
                </a:r>
              </a:p>
              <a:p>
                <a:pPr marL="0" indent="0"/>
                <a:endParaRPr lang="nl-NL" kern="0" dirty="0" smtClean="0">
                  <a:solidFill>
                    <a:srgbClr val="336699"/>
                  </a:solidFill>
                </a:endParaRPr>
              </a:p>
              <a:p>
                <a:pPr marL="0" indent="0"/>
                <a:r>
                  <a:rPr lang="nl-NL" i="1" u="sng" kern="0" dirty="0" smtClean="0">
                    <a:solidFill>
                      <a:srgbClr val="336699"/>
                    </a:solidFill>
                  </a:rPr>
                  <a:t>Tenminste correct </a:t>
                </a:r>
                <a:r>
                  <a:rPr lang="nl-NL" sz="1400" i="1" u="sng" kern="0" dirty="0" smtClean="0">
                    <a:solidFill>
                      <a:srgbClr val="336699"/>
                    </a:solidFill>
                  </a:rPr>
                  <a:t>(betrouwbaarheid 95%)</a:t>
                </a:r>
                <a:r>
                  <a:rPr lang="nl-NL" i="1" u="sng" kern="0" dirty="0" smtClean="0">
                    <a:solidFill>
                      <a:srgbClr val="336699"/>
                    </a:solidFill>
                  </a:rPr>
                  <a:t>:</a:t>
                </a:r>
              </a:p>
              <a:p>
                <a:pPr marL="0" indent="0"/>
                <a:r>
                  <a:rPr lang="nl-NL" sz="800" kern="0" dirty="0" smtClean="0">
                    <a:solidFill>
                      <a:srgbClr val="336699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 i="1" kern="0" smtClean="0">
                            <a:solidFill>
                              <a:srgbClr val="3366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2800" b="0" i="1" kern="0" smtClean="0">
                            <a:solidFill>
                              <a:srgbClr val="336699"/>
                            </a:solidFill>
                            <a:latin typeface="Cambria Math"/>
                          </a:rPr>
                          <m:t>€ 16.932.974 − € 600.000</m:t>
                        </m:r>
                      </m:num>
                      <m:den>
                        <m:r>
                          <a:rPr lang="nl-NL" sz="2800" b="0" i="1" kern="0" smtClean="0">
                            <a:solidFill>
                              <a:srgbClr val="336699"/>
                            </a:solidFill>
                            <a:latin typeface="Cambria Math"/>
                          </a:rPr>
                          <m:t>€ 16.932.974</m:t>
                        </m:r>
                      </m:den>
                    </m:f>
                  </m:oMath>
                </a14:m>
                <a:r>
                  <a:rPr lang="nl-NL" kern="0" dirty="0" smtClean="0">
                    <a:solidFill>
                      <a:srgbClr val="336699"/>
                    </a:solidFill>
                  </a:rPr>
                  <a:t>  = 96,5%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2845832"/>
                <a:ext cx="4392488" cy="3143734"/>
              </a:xfrm>
              <a:prstGeom prst="rect">
                <a:avLst/>
              </a:prstGeom>
              <a:blipFill rotWithShape="1">
                <a:blip r:embed="rId2"/>
                <a:stretch>
                  <a:fillRect l="-1387" t="-775"/>
                </a:stretch>
              </a:blipFill>
              <a:ln>
                <a:noFill/>
              </a:ln>
              <a:effectLst/>
              <a:extLst>
                <a:ext uri="{FAA26D3D-D897-4be2-8F04-BA451C77F1D7}"/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De steekproef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429383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11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. . . </a:t>
            </a:r>
            <a:r>
              <a:rPr lang="nl-NL" sz="2800" b="1" smtClean="0"/>
              <a:t>op </a:t>
            </a:r>
            <a:r>
              <a:rPr lang="nl-NL" sz="2800" b="1" dirty="0" smtClean="0"/>
              <a:t>een bijzonder efficiënte wijze . . 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67100"/>
            <a:ext cx="3699630" cy="35011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De steekproef . . .</a:t>
            </a:r>
            <a:endParaRPr lang="nl-NL" altLang="nl-N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 bwMode="auto">
              <a:xfrm>
                <a:off x="4427984" y="2845832"/>
                <a:ext cx="4392488" cy="31437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FAA26D3D-D897-4be2-8F04-BA451C77F1D7}"/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1pPr>
                <a:lvl2pPr marL="742950" indent="-1101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2pPr>
                <a:lvl3pPr marL="59690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3pPr>
                <a:lvl4pPr marL="898525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4pPr>
                <a:lvl5pPr marL="1258888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14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nl-NL" i="1" u="sng" kern="0" dirty="0" smtClean="0">
                    <a:solidFill>
                      <a:srgbClr val="004A8A"/>
                    </a:solidFill>
                  </a:rPr>
                  <a:t>Stel:</a:t>
                </a:r>
              </a:p>
              <a:p>
                <a:r>
                  <a:rPr lang="nl-NL" kern="0" dirty="0" smtClean="0">
                    <a:solidFill>
                      <a:srgbClr val="004A8A"/>
                    </a:solidFill>
                  </a:rPr>
                  <a:t>geen fouten in de steekproef</a:t>
                </a:r>
              </a:p>
              <a:p>
                <a:endParaRPr lang="nl-NL" kern="0" dirty="0"/>
              </a:p>
              <a:p>
                <a:pPr>
                  <a:buFont typeface="Arial" pitchFamily="34" charset="0"/>
                  <a:buNone/>
                </a:pPr>
                <a:r>
                  <a:rPr lang="nl-NL" i="1" u="sng" kern="0" dirty="0" smtClean="0">
                    <a:solidFill>
                      <a:srgbClr val="336699"/>
                    </a:solidFill>
                  </a:rPr>
                  <a:t>Gecontroleerd: </a:t>
                </a:r>
              </a:p>
              <a:p>
                <a:pPr marL="0" indent="0"/>
                <a:r>
                  <a:rPr lang="nl-NL" kern="0" dirty="0" smtClean="0">
                    <a:solidFill>
                      <a:srgbClr val="336699"/>
                    </a:solidFill>
                  </a:rPr>
                  <a:t>85 van de 5.447		           1,6%</a:t>
                </a:r>
              </a:p>
              <a:p>
                <a:pPr marL="0" indent="0"/>
                <a:endParaRPr lang="nl-NL" kern="0" dirty="0" smtClean="0">
                  <a:solidFill>
                    <a:srgbClr val="336699"/>
                  </a:solidFill>
                </a:endParaRPr>
              </a:p>
              <a:p>
                <a:pPr marL="0" indent="0"/>
                <a:r>
                  <a:rPr lang="nl-NL" i="1" u="sng" kern="0" dirty="0" smtClean="0">
                    <a:solidFill>
                      <a:srgbClr val="336699"/>
                    </a:solidFill>
                  </a:rPr>
                  <a:t>Tenminste correct </a:t>
                </a:r>
                <a:r>
                  <a:rPr lang="nl-NL" sz="1400" i="1" u="sng" kern="0" dirty="0" smtClean="0">
                    <a:solidFill>
                      <a:srgbClr val="336699"/>
                    </a:solidFill>
                  </a:rPr>
                  <a:t>(betrouwbaarheid 95%)</a:t>
                </a:r>
                <a:r>
                  <a:rPr lang="nl-NL" i="1" u="sng" kern="0" dirty="0" smtClean="0">
                    <a:solidFill>
                      <a:srgbClr val="336699"/>
                    </a:solidFill>
                  </a:rPr>
                  <a:t>:</a:t>
                </a:r>
              </a:p>
              <a:p>
                <a:pPr marL="0" indent="0"/>
                <a:r>
                  <a:rPr lang="nl-NL" sz="800" kern="0" dirty="0" smtClean="0">
                    <a:solidFill>
                      <a:srgbClr val="336699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 i="1" kern="0" smtClean="0">
                            <a:solidFill>
                              <a:srgbClr val="3366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2800" b="0" i="1" kern="0" smtClean="0">
                            <a:solidFill>
                              <a:srgbClr val="336699"/>
                            </a:solidFill>
                            <a:latin typeface="Cambria Math"/>
                          </a:rPr>
                          <m:t>€ 16.932.974 − € 600.000</m:t>
                        </m:r>
                      </m:num>
                      <m:den>
                        <m:r>
                          <a:rPr lang="nl-NL" sz="2800" b="0" i="1" kern="0" smtClean="0">
                            <a:solidFill>
                              <a:srgbClr val="336699"/>
                            </a:solidFill>
                            <a:latin typeface="Cambria Math"/>
                          </a:rPr>
                          <m:t>€ 16.932.974</m:t>
                        </m:r>
                      </m:den>
                    </m:f>
                  </m:oMath>
                </a14:m>
                <a:r>
                  <a:rPr lang="nl-NL" kern="0" dirty="0" smtClean="0">
                    <a:solidFill>
                      <a:srgbClr val="336699"/>
                    </a:solidFill>
                  </a:rPr>
                  <a:t>  = 96,5%</a:t>
                </a:r>
              </a:p>
            </p:txBody>
          </p:sp>
        </mc:Choice>
        <mc:Fallback xmlns=""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2845832"/>
                <a:ext cx="4392488" cy="3143734"/>
              </a:xfrm>
              <a:prstGeom prst="rect">
                <a:avLst/>
              </a:prstGeom>
              <a:blipFill rotWithShape="1">
                <a:blip r:embed="rId3"/>
                <a:stretch>
                  <a:fillRect l="-1387" t="-775"/>
                </a:stretch>
              </a:blipFill>
              <a:ln>
                <a:noFill/>
              </a:ln>
              <a:effectLst/>
              <a:extLst>
                <a:ext uri="{FAA26D3D-D897-4be2-8F04-BA451C77F1D7}"/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73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12</a:t>
            </a:fld>
            <a:endParaRPr lang="nl-NL" altLang="nl-NL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684" y="221609"/>
            <a:ext cx="6238316" cy="597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3" y="3573016"/>
            <a:ext cx="9121227" cy="262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1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13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2856"/>
            <a:ext cx="8642350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dirty="0" smtClean="0"/>
              <a:t>als </a:t>
            </a:r>
            <a:r>
              <a:rPr lang="nl-NL" sz="2800" dirty="0"/>
              <a:t>u </a:t>
            </a:r>
            <a:r>
              <a:rPr lang="nl-NL" sz="2800" dirty="0" smtClean="0"/>
              <a:t>concerncontroller </a:t>
            </a:r>
            <a:r>
              <a:rPr lang="nl-NL" sz="2800" dirty="0"/>
              <a:t>bent . </a:t>
            </a:r>
            <a:r>
              <a:rPr lang="nl-NL" sz="2800" dirty="0" smtClean="0"/>
              <a:t>. . .</a:t>
            </a:r>
            <a:endParaRPr lang="nl-NL" sz="2800" dirty="0"/>
          </a:p>
          <a:p>
            <a:pPr lvl="0"/>
            <a:endParaRPr lang="nl-NL" sz="800" dirty="0" smtClean="0"/>
          </a:p>
          <a:p>
            <a:pPr lvl="0"/>
            <a:r>
              <a:rPr lang="nl-NL" sz="2400" dirty="0" smtClean="0"/>
              <a:t>bent u actief </a:t>
            </a:r>
            <a:r>
              <a:rPr lang="nl-NL" sz="2400" dirty="0"/>
              <a:t>binnen het domein van de interne beheersing;</a:t>
            </a:r>
          </a:p>
          <a:p>
            <a:pPr lvl="0"/>
            <a:endParaRPr lang="nl-NL" sz="800" dirty="0"/>
          </a:p>
          <a:p>
            <a:pPr lvl="0"/>
            <a:r>
              <a:rPr lang="nl-NL" sz="2400" dirty="0" smtClean="0"/>
              <a:t>draagt u bij </a:t>
            </a:r>
            <a:r>
              <a:rPr lang="nl-NL" sz="2400" dirty="0"/>
              <a:t>aan het optimaliseren van de bedrijfsprocessen;</a:t>
            </a:r>
          </a:p>
          <a:p>
            <a:pPr lvl="0"/>
            <a:endParaRPr lang="nl-NL" sz="800" dirty="0"/>
          </a:p>
          <a:p>
            <a:pPr lvl="0"/>
            <a:r>
              <a:rPr lang="nl-NL" sz="2400" dirty="0"/>
              <a:t>ten behoeve van het zo goed mogelijk realiseren van de organisatiedoelstellingen</a:t>
            </a:r>
          </a:p>
          <a:p>
            <a:pPr lvl="0"/>
            <a:endParaRPr lang="nl-NL" sz="24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800" i="1" dirty="0"/>
              <a:t>dan kiest u primair voor data-analyse </a:t>
            </a:r>
            <a:r>
              <a:rPr lang="nl-NL" sz="2800" dirty="0"/>
              <a:t>	</a:t>
            </a:r>
            <a:r>
              <a:rPr lang="nl-NL" sz="2800" dirty="0" smtClean="0"/>
              <a:t>	</a:t>
            </a:r>
            <a:endParaRPr lang="nl-NL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Onderzoeksdoel bepalend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Dus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64647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14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2856"/>
            <a:ext cx="8642350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dirty="0" smtClean="0"/>
              <a:t>als </a:t>
            </a:r>
            <a:r>
              <a:rPr lang="nl-NL" sz="2800" dirty="0"/>
              <a:t>u </a:t>
            </a:r>
            <a:r>
              <a:rPr lang="nl-NL" sz="2800" dirty="0" smtClean="0"/>
              <a:t>assurance-provider </a:t>
            </a:r>
            <a:r>
              <a:rPr lang="nl-NL" sz="2800" dirty="0"/>
              <a:t>bent . </a:t>
            </a:r>
            <a:r>
              <a:rPr lang="nl-NL" sz="2800" dirty="0" smtClean="0"/>
              <a:t>. . .</a:t>
            </a:r>
            <a:endParaRPr lang="nl-NL" sz="2800" dirty="0"/>
          </a:p>
          <a:p>
            <a:pPr lvl="0"/>
            <a:endParaRPr lang="nl-NL" sz="800" dirty="0" smtClean="0"/>
          </a:p>
          <a:p>
            <a:pPr lvl="0"/>
            <a:r>
              <a:rPr lang="nl-NL" sz="2400" dirty="0" smtClean="0"/>
              <a:t>geeft u een </a:t>
            </a:r>
            <a:r>
              <a:rPr lang="nl-NL" sz="2400" dirty="0"/>
              <a:t>oordeel bij een verantwoording</a:t>
            </a:r>
          </a:p>
          <a:p>
            <a:pPr lvl="0"/>
            <a:endParaRPr lang="nl-NL" sz="800" dirty="0" smtClean="0"/>
          </a:p>
          <a:p>
            <a:pPr lvl="0"/>
            <a:r>
              <a:rPr lang="nl-NL" sz="2400" dirty="0" smtClean="0"/>
              <a:t>die betrekking heeft op </a:t>
            </a:r>
            <a:r>
              <a:rPr lang="nl-NL" sz="2400" dirty="0"/>
              <a:t>het verleden</a:t>
            </a:r>
          </a:p>
          <a:p>
            <a:pPr lvl="0"/>
            <a:endParaRPr lang="nl-NL" sz="800" dirty="0" smtClean="0"/>
          </a:p>
          <a:p>
            <a:pPr lvl="0"/>
            <a:r>
              <a:rPr lang="nl-NL" sz="2400" dirty="0" smtClean="0"/>
              <a:t>en men </a:t>
            </a:r>
            <a:r>
              <a:rPr lang="nl-NL" sz="2400" dirty="0"/>
              <a:t>verwacht redelijke zekerheid van </a:t>
            </a:r>
            <a:r>
              <a:rPr lang="nl-NL" sz="2400" dirty="0" smtClean="0"/>
              <a:t>u</a:t>
            </a:r>
          </a:p>
          <a:p>
            <a:pPr lvl="0"/>
            <a:endParaRPr lang="nl-NL" sz="24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800" i="1" dirty="0" smtClean="0"/>
              <a:t>dan </a:t>
            </a:r>
            <a:r>
              <a:rPr lang="nl-NL" sz="2800" i="1" dirty="0"/>
              <a:t>kiest u primair voor de </a:t>
            </a:r>
            <a:r>
              <a:rPr lang="nl-NL" sz="2800" i="1" dirty="0" smtClean="0"/>
              <a:t>steekproef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	</a:t>
            </a:r>
            <a:endParaRPr lang="nl-NL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Onderzoeksdoel bepalend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Dus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176993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15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2856"/>
            <a:ext cx="8642350" cy="38075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nl-NL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Data-analyse kan fouten opsporen; herstel van fouten zorgt voor een schonere steekproef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Positieve uitkomsten van data-analyse kan reden zijn om de steekproefomvang te reduceren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Als de steekproef fouten oplevert kan data-analyse worden ingezet om de populatie op te schonen</a:t>
            </a:r>
          </a:p>
          <a:p>
            <a:pPr lvl="0"/>
            <a:endParaRPr lang="nl-NL" sz="800" dirty="0" smtClean="0"/>
          </a:p>
          <a:p>
            <a:pPr lvl="0"/>
            <a:endParaRPr lang="nl-NL" sz="24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800" dirty="0" smtClean="0"/>
              <a:t>	</a:t>
            </a:r>
            <a:endParaRPr lang="nl-NL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 	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Andere techniek ondersteunt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Data-analyse ondersteunt steekproef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60016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16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2856"/>
            <a:ext cx="8642350" cy="38075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De steekproef geeft redelijke zekerheid over de effectiviteit van de data-analyse</a:t>
            </a:r>
          </a:p>
          <a:p>
            <a:pPr lvl="0"/>
            <a:endParaRPr lang="nl-NL" sz="24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	</a:t>
            </a:r>
            <a:endParaRPr lang="nl-NL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 	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Andere techniek ondersteunt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Steekproef ondersteunt data-analyse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377336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17</a:t>
            </a:fld>
            <a:endParaRPr lang="nl-NL" altLang="nl-NL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684" y="221609"/>
            <a:ext cx="6238316" cy="597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573016"/>
            <a:ext cx="903889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07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18</a:t>
            </a:fld>
            <a:endParaRPr lang="nl-NL" altLang="nl-NL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684" y="221609"/>
            <a:ext cx="6238316" cy="597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3" y="4869160"/>
            <a:ext cx="2882416" cy="1329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4606"/>
            <a:ext cx="9061014" cy="1214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97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19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r>
              <a:rPr lang="nl-NL" altLang="nl-NL" sz="4000" i="1" dirty="0" smtClean="0"/>
              <a:t>conclusie</a:t>
            </a:r>
            <a:endParaRPr lang="nl-NL" altLang="nl-NL" sz="4000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2856"/>
            <a:ext cx="4897239" cy="3807569"/>
          </a:xfrm>
        </p:spPr>
        <p:txBody>
          <a:bodyPr/>
          <a:lstStyle/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i="1" dirty="0" smtClean="0"/>
              <a:t>samenwerking loont . . 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en dat geldt ook voor data-analyse en de steekproef</a:t>
            </a:r>
            <a:endParaRPr lang="nl-NL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50" y="2132856"/>
            <a:ext cx="3888432" cy="38884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76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r>
              <a:rPr lang="nl-NL" altLang="nl-NL" sz="4000" i="1" dirty="0" smtClean="0"/>
              <a:t>dat hangt ervan af . . .</a:t>
            </a:r>
            <a:endParaRPr lang="nl-NL" altLang="nl-NL" sz="4000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2856"/>
            <a:ext cx="8642350" cy="38075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nl-NL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data-analyse ≠ steekproeven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onderzoeksdoel bepaalt primair de in te zetten techniek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de andere techniek kan ondersteunend zijn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53501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960440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beantwoordt de volgende vraag: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520" y="2708920"/>
            <a:ext cx="8568952" cy="352839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nl-NL" sz="8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Komen er in de onderzoekspopulatie inconsistenties en/of fouten voor . . .</a:t>
            </a:r>
          </a:p>
          <a:p>
            <a:pPr marL="400050" lvl="1" indent="0">
              <a:buNone/>
            </a:pPr>
            <a:endParaRPr lang="nl-NL" sz="800" kern="0" dirty="0" smtClean="0">
              <a:solidFill>
                <a:srgbClr val="004A8A"/>
              </a:solidFill>
            </a:endParaRPr>
          </a:p>
          <a:p>
            <a:pPr marL="400050" lvl="1" indent="0">
              <a:buNone/>
            </a:pPr>
            <a:r>
              <a:rPr lang="nl-NL" sz="2400" kern="0" dirty="0" smtClean="0">
                <a:solidFill>
                  <a:srgbClr val="004A8A"/>
                </a:solidFill>
              </a:rPr>
              <a:t>gegeven de risico’s die ik ken?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Input	: bekende risico’s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Output	: correcties     </a:t>
            </a:r>
            <a:r>
              <a:rPr lang="nl-NL" sz="2400" kern="0" dirty="0" smtClean="0">
                <a:solidFill>
                  <a:srgbClr val="004A8A"/>
                </a:solidFill>
                <a:sym typeface="Wingdings" panose="05000000000000000000" pitchFamily="2" charset="2"/>
              </a:rPr>
              <a:t> inconsistenties, niet goed</a:t>
            </a:r>
            <a:endParaRPr lang="nl-NL" sz="2400" kern="0" dirty="0" smtClean="0">
              <a:solidFill>
                <a:srgbClr val="004A8A"/>
              </a:solidFill>
            </a:endParaRPr>
          </a:p>
          <a:p>
            <a:pPr marL="0" indent="0"/>
            <a:r>
              <a:rPr lang="nl-NL" sz="2400" kern="0" dirty="0" smtClean="0">
                <a:solidFill>
                  <a:srgbClr val="004A8A"/>
                </a:solidFill>
              </a:rPr>
              <a:t>		  verklaringen </a:t>
            </a:r>
            <a:r>
              <a:rPr lang="nl-NL" sz="2400" kern="0" dirty="0" smtClean="0">
                <a:solidFill>
                  <a:srgbClr val="004A8A"/>
                </a:solidFill>
                <a:sym typeface="Wingdings" panose="05000000000000000000" pitchFamily="2" charset="2"/>
              </a:rPr>
              <a:t> </a:t>
            </a:r>
            <a:r>
              <a:rPr lang="nl-NL" sz="2400" kern="0" dirty="0" smtClean="0">
                <a:solidFill>
                  <a:srgbClr val="004A8A"/>
                </a:solidFill>
              </a:rPr>
              <a:t>inconsistenties, toch goed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endParaRPr lang="nl-NL" sz="2400" kern="0" dirty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kern="0" dirty="0"/>
          </a:p>
          <a:p>
            <a:endParaRPr lang="nl-NL" kern="0" dirty="0"/>
          </a:p>
          <a:p>
            <a:pPr marL="1587" lvl="1" indent="0">
              <a:buFont typeface="Lucida Grande" charset="0"/>
              <a:buNone/>
            </a:pPr>
            <a:endParaRPr lang="nl-NL" sz="800" kern="0" dirty="0"/>
          </a:p>
          <a:p>
            <a:pPr>
              <a:buFont typeface="Arial" pitchFamily="34" charset="0"/>
              <a:buNone/>
            </a:pPr>
            <a:endParaRPr lang="nl-NL" kern="0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err="1" smtClean="0"/>
              <a:t>Data-analyse</a:t>
            </a:r>
            <a:r>
              <a:rPr lang="nl-NL" altLang="nl-NL" sz="4000" dirty="0" smtClean="0"/>
              <a:t>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414779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err="1" smtClean="0"/>
              <a:t>Data-analyse</a:t>
            </a:r>
            <a:r>
              <a:rPr lang="nl-NL" altLang="nl-NL" sz="4000" dirty="0" smtClean="0"/>
              <a:t> . . .</a:t>
            </a:r>
            <a:endParaRPr lang="nl-NL" altLang="nl-NL"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060848"/>
            <a:ext cx="5543330" cy="3948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3752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beantwoordt de volgende vraag: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1977" y="2708920"/>
            <a:ext cx="8568952" cy="352839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nl-NL" sz="8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Voldoet de onderzoekspopulatie </a:t>
            </a:r>
          </a:p>
          <a:p>
            <a:pPr marL="400050" lvl="1" indent="0">
              <a:buNone/>
            </a:pPr>
            <a:r>
              <a:rPr lang="nl-NL" sz="2400" kern="0" dirty="0" smtClean="0">
                <a:solidFill>
                  <a:srgbClr val="004A8A"/>
                </a:solidFill>
              </a:rPr>
              <a:t>in voldoende mate </a:t>
            </a:r>
            <a:r>
              <a:rPr lang="nl-NL" kern="0" dirty="0" smtClean="0">
                <a:solidFill>
                  <a:srgbClr val="004A8A"/>
                </a:solidFill>
              </a:rPr>
              <a:t>(</a:t>
            </a:r>
            <a:r>
              <a:rPr lang="nl-NL" sz="1800" kern="0" dirty="0" smtClean="0">
                <a:solidFill>
                  <a:srgbClr val="004A8A"/>
                </a:solidFill>
              </a:rPr>
              <a:t>= </a:t>
            </a:r>
            <a:r>
              <a:rPr lang="nl-NL" kern="0" dirty="0" smtClean="0">
                <a:solidFill>
                  <a:srgbClr val="004A8A"/>
                </a:solidFill>
              </a:rPr>
              <a:t>betrouwbaarheid uitspraak) </a:t>
            </a:r>
            <a:endParaRPr lang="nl-NL" sz="1800" kern="0" dirty="0" smtClean="0">
              <a:solidFill>
                <a:srgbClr val="004A8A"/>
              </a:solidFill>
            </a:endParaRPr>
          </a:p>
          <a:p>
            <a:pPr marL="400050" lvl="1" indent="0">
              <a:buNone/>
            </a:pPr>
            <a:r>
              <a:rPr lang="nl-NL" sz="2400" kern="0" dirty="0" smtClean="0">
                <a:solidFill>
                  <a:srgbClr val="004A8A"/>
                </a:solidFill>
              </a:rPr>
              <a:t>aan het geldende toetsingskader?</a:t>
            </a:r>
          </a:p>
          <a:p>
            <a:pPr marL="400050" lvl="1" indent="0">
              <a:buNone/>
            </a:pPr>
            <a:endParaRPr lang="nl-NL" sz="8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Input	: toetsingskader </a:t>
            </a:r>
            <a:r>
              <a:rPr lang="nl-NL" sz="2400" kern="0" dirty="0" smtClean="0">
                <a:solidFill>
                  <a:srgbClr val="004A8A"/>
                </a:solidFill>
                <a:sym typeface="Wingdings" panose="05000000000000000000" pitchFamily="2" charset="2"/>
              </a:rPr>
              <a:t> de norm voor ‘goed’</a:t>
            </a:r>
            <a:endParaRPr lang="nl-NL" sz="24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Output	: betrouwbaarheidsinterval voor ‘niet goed’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endParaRPr lang="nl-NL" sz="2400" kern="0" dirty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kern="0" dirty="0"/>
          </a:p>
          <a:p>
            <a:endParaRPr lang="nl-NL" kern="0" dirty="0"/>
          </a:p>
          <a:p>
            <a:pPr marL="1587" lvl="1" indent="0">
              <a:buFont typeface="Lucida Grande" charset="0"/>
              <a:buNone/>
            </a:pPr>
            <a:endParaRPr lang="nl-NL" sz="800" kern="0" dirty="0"/>
          </a:p>
          <a:p>
            <a:pPr>
              <a:buFont typeface="Arial" pitchFamily="34" charset="0"/>
              <a:buNone/>
            </a:pPr>
            <a:endParaRPr lang="nl-NL" kern="0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Steekproef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41320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levert een bijdrage aan  . . 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520" y="2708920"/>
            <a:ext cx="8892480" cy="352839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nl-NL" sz="800" kern="0" dirty="0" smtClean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Het opsporen, analyseren en interpreteren van inconsistenties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Het herstellen van fouten;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Het optimaliseren van bedrijfsprocessen (operations)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400" kern="0" dirty="0">
              <a:solidFill>
                <a:srgbClr val="004A8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kern="0" dirty="0" smtClean="0">
                <a:solidFill>
                  <a:srgbClr val="004A8A"/>
                </a:solidFill>
              </a:rPr>
              <a:t>Het lerend vermogen binnen de organisatie</a:t>
            </a:r>
          </a:p>
          <a:p>
            <a:endParaRPr lang="nl-NL" sz="2400" kern="0" dirty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kern="0" dirty="0"/>
          </a:p>
          <a:p>
            <a:endParaRPr lang="nl-NL" kern="0" dirty="0"/>
          </a:p>
          <a:p>
            <a:pPr marL="1587" lvl="1" indent="0">
              <a:buFont typeface="Lucida Grande" charset="0"/>
              <a:buNone/>
            </a:pPr>
            <a:endParaRPr lang="nl-NL" sz="800" kern="0" dirty="0"/>
          </a:p>
          <a:p>
            <a:pPr>
              <a:buFont typeface="Arial" pitchFamily="34" charset="0"/>
              <a:buNone/>
            </a:pPr>
            <a:endParaRPr lang="nl-NL" kern="0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err="1" smtClean="0"/>
              <a:t>Data-analyse</a:t>
            </a:r>
            <a:r>
              <a:rPr lang="nl-NL" altLang="nl-NL" sz="4000" dirty="0" smtClean="0"/>
              <a:t>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420939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552" y="3356992"/>
            <a:ext cx="3841580" cy="2736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. . . maar geeft geen redelijke zekerheid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2708920"/>
            <a:ext cx="4968552" cy="352839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nl-NL" sz="800" kern="0" dirty="0" smtClean="0">
              <a:solidFill>
                <a:srgbClr val="004A8A"/>
              </a:solidFill>
            </a:endParaRPr>
          </a:p>
          <a:p>
            <a:pPr marL="400050" lvl="1" indent="0">
              <a:buNone/>
            </a:pPr>
            <a:r>
              <a:rPr lang="nl-NL" sz="2400" i="1" kern="0" dirty="0" smtClean="0">
                <a:solidFill>
                  <a:srgbClr val="004A8A"/>
                </a:solidFill>
              </a:rPr>
              <a:t>of kunt u het wel kwantificeren: </a:t>
            </a:r>
          </a:p>
          <a:p>
            <a:pPr marL="400050" lvl="1" indent="0">
              <a:buNone/>
            </a:pPr>
            <a:endParaRPr lang="nl-NL" sz="1000" i="1" kern="0" dirty="0">
              <a:solidFill>
                <a:srgbClr val="004A8A"/>
              </a:solidFill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nl-NL" sz="2400" i="1" kern="0" dirty="0" smtClean="0">
                <a:solidFill>
                  <a:srgbClr val="004A8A"/>
                </a:solidFill>
              </a:rPr>
              <a:t>hoeveel inconsistenties u daarvoor dan moet hebben gecontroleerd?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000" kern="0" dirty="0">
              <a:solidFill>
                <a:srgbClr val="004A8A"/>
              </a:solidFill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nl-NL" sz="2400" i="1" kern="0" dirty="0" smtClean="0">
                <a:solidFill>
                  <a:srgbClr val="004A8A"/>
                </a:solidFill>
              </a:rPr>
              <a:t>en hoeveel fouten u dan maximaal mag hebben aangetroffen?</a:t>
            </a:r>
          </a:p>
          <a:p>
            <a:endParaRPr lang="nl-NL" sz="2400" kern="0" dirty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endParaRPr lang="nl-NL" kern="0" dirty="0"/>
          </a:p>
          <a:p>
            <a:endParaRPr lang="nl-NL" kern="0" dirty="0"/>
          </a:p>
          <a:p>
            <a:pPr marL="1587" lvl="1" indent="0">
              <a:buFont typeface="Lucida Grande" charset="0"/>
              <a:buNone/>
            </a:pPr>
            <a:endParaRPr lang="nl-NL" sz="800" kern="0" dirty="0"/>
          </a:p>
          <a:p>
            <a:pPr>
              <a:buFont typeface="Arial" pitchFamily="34" charset="0"/>
              <a:buNone/>
            </a:pPr>
            <a:endParaRPr lang="nl-NL" kern="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err="1" smtClean="0"/>
              <a:t>Data-analyse</a:t>
            </a:r>
            <a:r>
              <a:rPr lang="nl-NL" altLang="nl-NL" sz="4000" dirty="0" smtClean="0"/>
              <a:t> . . .</a:t>
            </a:r>
            <a:endParaRPr lang="nl-NL" altLang="nl-NL" sz="4000" dirty="0"/>
          </a:p>
        </p:txBody>
      </p:sp>
      <p:sp>
        <p:nvSpPr>
          <p:cNvPr id="2" name="Ovaal 1"/>
          <p:cNvSpPr/>
          <p:nvPr/>
        </p:nvSpPr>
        <p:spPr>
          <a:xfrm>
            <a:off x="5292080" y="4747351"/>
            <a:ext cx="2520279" cy="1647682"/>
          </a:xfrm>
          <a:prstGeom prst="ellipse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07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De steekproef . . .</a:t>
            </a:r>
            <a:endParaRPr lang="nl-NL" altLang="nl-NL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levert redelijke zekerheid . . 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520" y="2708920"/>
            <a:ext cx="8892480" cy="352839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l-NL" sz="2400" kern="0" dirty="0" smtClean="0">
                <a:solidFill>
                  <a:srgbClr val="004A8A"/>
                </a:solidFill>
              </a:rPr>
              <a:t>Nulhypothese (H0)					: </a:t>
            </a:r>
            <a:r>
              <a:rPr lang="nl-NL" sz="2400" b="1" kern="0" dirty="0" smtClean="0">
                <a:solidFill>
                  <a:srgbClr val="004A8A"/>
                </a:solidFill>
              </a:rPr>
              <a:t>p &gt; p</a:t>
            </a:r>
            <a:r>
              <a:rPr lang="nl-NL" sz="2400" b="1" kern="0" baseline="-40000" dirty="0" smtClean="0">
                <a:solidFill>
                  <a:srgbClr val="004A8A"/>
                </a:solidFill>
              </a:rPr>
              <a:t>k</a:t>
            </a:r>
            <a:endParaRPr lang="nl-NL" sz="2400" kern="0" dirty="0" smtClean="0">
              <a:solidFill>
                <a:srgbClr val="004A8A"/>
              </a:solidFill>
            </a:endParaRPr>
          </a:p>
          <a:p>
            <a:r>
              <a:rPr lang="nl-NL" sz="800" kern="0" dirty="0" smtClean="0">
                <a:solidFill>
                  <a:srgbClr val="004A8A"/>
                </a:solidFill>
              </a:rPr>
              <a:t>	</a:t>
            </a:r>
          </a:p>
          <a:p>
            <a:r>
              <a:rPr lang="nl-NL" kern="0" dirty="0">
                <a:solidFill>
                  <a:srgbClr val="004A8A"/>
                </a:solidFill>
              </a:rPr>
              <a:t>	</a:t>
            </a:r>
            <a:r>
              <a:rPr lang="nl-NL" kern="0" dirty="0" smtClean="0">
                <a:solidFill>
                  <a:srgbClr val="004A8A"/>
                </a:solidFill>
              </a:rPr>
              <a:t>waarbij </a:t>
            </a:r>
            <a:r>
              <a:rPr lang="nl-NL" b="1" kern="0" dirty="0" smtClean="0">
                <a:solidFill>
                  <a:srgbClr val="004A8A"/>
                </a:solidFill>
              </a:rPr>
              <a:t>p</a:t>
            </a:r>
            <a:r>
              <a:rPr lang="nl-NL" kern="0" dirty="0" smtClean="0">
                <a:solidFill>
                  <a:srgbClr val="004A8A"/>
                </a:solidFill>
              </a:rPr>
              <a:t> = werkelijke foutdichtheid; </a:t>
            </a:r>
            <a:r>
              <a:rPr lang="nl-NL" b="1" kern="0" dirty="0" smtClean="0">
                <a:solidFill>
                  <a:srgbClr val="004A8A"/>
                </a:solidFill>
              </a:rPr>
              <a:t>p</a:t>
            </a:r>
            <a:r>
              <a:rPr lang="nl-NL" b="1" kern="0" baseline="-40000" dirty="0" smtClean="0">
                <a:solidFill>
                  <a:srgbClr val="004A8A"/>
                </a:solidFill>
              </a:rPr>
              <a:t>k</a:t>
            </a:r>
            <a:r>
              <a:rPr lang="nl-NL" b="1" kern="0" dirty="0" smtClean="0">
                <a:solidFill>
                  <a:srgbClr val="004A8A"/>
                </a:solidFill>
              </a:rPr>
              <a:t> </a:t>
            </a:r>
            <a:r>
              <a:rPr lang="nl-NL" kern="0" dirty="0" smtClean="0">
                <a:solidFill>
                  <a:srgbClr val="004A8A"/>
                </a:solidFill>
              </a:rPr>
              <a:t>=</a:t>
            </a:r>
            <a:r>
              <a:rPr lang="nl-NL" b="1" kern="0" dirty="0" smtClean="0">
                <a:solidFill>
                  <a:srgbClr val="004A8A"/>
                </a:solidFill>
              </a:rPr>
              <a:t> </a:t>
            </a:r>
            <a:r>
              <a:rPr lang="nl-NL" kern="0" dirty="0">
                <a:solidFill>
                  <a:srgbClr val="004A8A"/>
                </a:solidFill>
              </a:rPr>
              <a:t>kritieke </a:t>
            </a:r>
            <a:r>
              <a:rPr lang="nl-NL" kern="0" dirty="0" smtClean="0">
                <a:solidFill>
                  <a:srgbClr val="004A8A"/>
                </a:solidFill>
              </a:rPr>
              <a:t>foutdichtheid</a:t>
            </a:r>
            <a:r>
              <a:rPr lang="nl-NL" b="1" kern="0" dirty="0" smtClean="0">
                <a:solidFill>
                  <a:srgbClr val="004A8A"/>
                </a:solidFill>
              </a:rPr>
              <a:t>)</a:t>
            </a:r>
            <a:endParaRPr lang="nl-NL" kern="0" dirty="0">
              <a:solidFill>
                <a:srgbClr val="004A8A"/>
              </a:solidFill>
            </a:endParaRPr>
          </a:p>
          <a:p>
            <a:endParaRPr lang="nl-NL" sz="1600" b="1" kern="0" dirty="0">
              <a:solidFill>
                <a:srgbClr val="004A8A"/>
              </a:solidFill>
            </a:endParaRPr>
          </a:p>
          <a:p>
            <a:r>
              <a:rPr lang="nl-NL" sz="2400" kern="0" dirty="0" smtClean="0">
                <a:solidFill>
                  <a:srgbClr val="004A8A"/>
                </a:solidFill>
              </a:rPr>
              <a:t>probeer deze nulhypothese te verwerpen</a:t>
            </a:r>
          </a:p>
          <a:p>
            <a:r>
              <a:rPr lang="nl-NL" sz="2400" kern="0" dirty="0" smtClean="0">
                <a:solidFill>
                  <a:srgbClr val="004A8A"/>
                </a:solidFill>
              </a:rPr>
              <a:t>door voldoende goede elementen in de steekproef</a:t>
            </a:r>
          </a:p>
          <a:p>
            <a:r>
              <a:rPr lang="nl-NL" sz="2400" kern="0" dirty="0" smtClean="0">
                <a:solidFill>
                  <a:srgbClr val="004A8A"/>
                </a:solidFill>
              </a:rPr>
              <a:t>rekening houdend met de geëiste betrouwbaarheid</a:t>
            </a:r>
          </a:p>
          <a:p>
            <a:endParaRPr lang="nl-NL" sz="800" kern="0" dirty="0" smtClean="0">
              <a:solidFill>
                <a:srgbClr val="004A8A"/>
              </a:solidFill>
            </a:endParaRPr>
          </a:p>
          <a:p>
            <a:r>
              <a:rPr lang="nl-NL" kern="0" dirty="0" smtClean="0">
                <a:solidFill>
                  <a:srgbClr val="004A8A"/>
                </a:solidFill>
              </a:rPr>
              <a:t>	waarbij </a:t>
            </a:r>
            <a:r>
              <a:rPr lang="nl-NL" b="1" kern="0" dirty="0" smtClean="0">
                <a:solidFill>
                  <a:srgbClr val="004A8A"/>
                </a:solidFill>
              </a:rPr>
              <a:t>n</a:t>
            </a:r>
            <a:r>
              <a:rPr lang="nl-NL" kern="0" dirty="0" smtClean="0">
                <a:solidFill>
                  <a:srgbClr val="004A8A"/>
                </a:solidFill>
              </a:rPr>
              <a:t> = steekproefomvang; </a:t>
            </a:r>
            <a:r>
              <a:rPr lang="el-GR" b="1" dirty="0" smtClean="0">
                <a:solidFill>
                  <a:srgbClr val="004A8A"/>
                </a:solidFill>
              </a:rPr>
              <a:t>α</a:t>
            </a:r>
            <a:r>
              <a:rPr lang="nl-NL" b="1" dirty="0" smtClean="0">
                <a:solidFill>
                  <a:srgbClr val="004A8A"/>
                </a:solidFill>
              </a:rPr>
              <a:t> </a:t>
            </a:r>
            <a:r>
              <a:rPr lang="nl-NL" dirty="0" smtClean="0">
                <a:solidFill>
                  <a:srgbClr val="004A8A"/>
                </a:solidFill>
              </a:rPr>
              <a:t>= (1 – betrouwbaarheid)</a:t>
            </a:r>
            <a:endParaRPr lang="nl-NL" kern="0" dirty="0" smtClean="0">
              <a:solidFill>
                <a:srgbClr val="004A8A"/>
              </a:solidFill>
            </a:endParaRPr>
          </a:p>
          <a:p>
            <a:endParaRPr lang="nl-NL" sz="2400" kern="0" dirty="0" smtClean="0">
              <a:solidFill>
                <a:srgbClr val="004A8A"/>
              </a:solidFill>
            </a:endParaRPr>
          </a:p>
          <a:p>
            <a:r>
              <a:rPr lang="nl-NL" sz="2400" kern="0" dirty="0" smtClean="0">
                <a:solidFill>
                  <a:srgbClr val="004A8A"/>
                </a:solidFill>
              </a:rPr>
              <a:t>Alternatieve hypothese (H1)			: </a:t>
            </a:r>
            <a:r>
              <a:rPr lang="nl-NL" sz="2400" b="1" kern="0" dirty="0">
                <a:solidFill>
                  <a:srgbClr val="004A8A"/>
                </a:solidFill>
              </a:rPr>
              <a:t>p ≤ p</a:t>
            </a:r>
            <a:r>
              <a:rPr lang="nl-NL" sz="2400" b="1" kern="0" baseline="-40000" dirty="0">
                <a:solidFill>
                  <a:srgbClr val="004A8A"/>
                </a:solidFill>
              </a:rPr>
              <a:t>k</a:t>
            </a:r>
            <a:endParaRPr lang="nl-NL" sz="2400" b="1" kern="0" dirty="0" smtClean="0">
              <a:solidFill>
                <a:srgbClr val="004A8A"/>
              </a:solidFill>
            </a:endParaRPr>
          </a:p>
          <a:p>
            <a:endParaRPr lang="nl-NL" kern="0" dirty="0"/>
          </a:p>
          <a:p>
            <a:endParaRPr lang="nl-NL" kern="0" dirty="0"/>
          </a:p>
          <a:p>
            <a:pPr marL="1587" lvl="1" indent="0">
              <a:buFont typeface="Lucida Grande" charset="0"/>
              <a:buNone/>
            </a:pPr>
            <a:endParaRPr lang="nl-NL" sz="800" kern="0" dirty="0"/>
          </a:p>
          <a:p>
            <a:pPr>
              <a:buFont typeface="Arial" pitchFamily="34" charset="0"/>
              <a:buNone/>
            </a:pPr>
            <a:endParaRPr lang="nl-NL" kern="0" dirty="0" smtClean="0"/>
          </a:p>
        </p:txBody>
      </p:sp>
      <p:sp>
        <p:nvSpPr>
          <p:cNvPr id="7" name="Afgeronde rechthoek 6"/>
          <p:cNvSpPr/>
          <p:nvPr/>
        </p:nvSpPr>
        <p:spPr bwMode="auto">
          <a:xfrm>
            <a:off x="7494506" y="4185890"/>
            <a:ext cx="1800200" cy="519242"/>
          </a:xfrm>
          <a:prstGeom prst="round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l"/>
            <a:r>
              <a:rPr lang="nl-NL" sz="2000" b="1" dirty="0" smtClean="0">
                <a:solidFill>
                  <a:srgbClr val="004A8A"/>
                </a:solidFill>
              </a:rPr>
              <a:t>(1 </a:t>
            </a:r>
            <a:r>
              <a:rPr lang="nl-NL" sz="2000" b="1" dirty="0">
                <a:solidFill>
                  <a:srgbClr val="004A8A"/>
                </a:solidFill>
              </a:rPr>
              <a:t>- p</a:t>
            </a:r>
            <a:r>
              <a:rPr lang="nl-NL" sz="2000" b="1" baseline="-40000" dirty="0">
                <a:solidFill>
                  <a:srgbClr val="004A8A"/>
                </a:solidFill>
              </a:rPr>
              <a:t>k</a:t>
            </a:r>
            <a:r>
              <a:rPr lang="nl-NL" sz="2000" b="1" dirty="0">
                <a:solidFill>
                  <a:srgbClr val="004A8A"/>
                </a:solidFill>
              </a:rPr>
              <a:t>) </a:t>
            </a:r>
            <a:r>
              <a:rPr lang="nl-NL" sz="2400" b="1" baseline="40000" dirty="0">
                <a:solidFill>
                  <a:srgbClr val="004A8A"/>
                </a:solidFill>
                <a:latin typeface="+mn-lt"/>
                <a:ea typeface="+mn-ea"/>
                <a:cs typeface="ＭＳ Ｐゴシック" charset="0"/>
              </a:rPr>
              <a:t>n</a:t>
            </a:r>
            <a:r>
              <a:rPr lang="nl-NL" sz="2000" b="1" dirty="0">
                <a:solidFill>
                  <a:srgbClr val="004A8A"/>
                </a:solidFill>
              </a:rPr>
              <a:t> &lt; </a:t>
            </a:r>
            <a:r>
              <a:rPr lang="el-GR" sz="2000" b="1" dirty="0">
                <a:solidFill>
                  <a:srgbClr val="004A8A"/>
                </a:solidFill>
              </a:rPr>
              <a:t>α</a:t>
            </a:r>
            <a:endParaRPr lang="nl-NL" sz="2000" b="1" dirty="0">
              <a:solidFill>
                <a:srgbClr val="004A8A"/>
              </a:solidFill>
            </a:endParaRPr>
          </a:p>
        </p:txBody>
      </p:sp>
      <p:sp>
        <p:nvSpPr>
          <p:cNvPr id="8" name="Rechteraccolade 7"/>
          <p:cNvSpPr/>
          <p:nvPr/>
        </p:nvSpPr>
        <p:spPr bwMode="auto">
          <a:xfrm>
            <a:off x="7144686" y="3963404"/>
            <a:ext cx="349820" cy="964214"/>
          </a:xfrm>
          <a:prstGeom prst="rightBrace">
            <a:avLst>
              <a:gd name="adj1" fmla="val 32649"/>
              <a:gd name="adj2" fmla="val 50000"/>
            </a:avLst>
          </a:prstGeom>
          <a:noFill/>
          <a:ln w="9525" cap="flat" cmpd="sng" algn="ctr">
            <a:solidFill>
              <a:srgbClr val="3366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400" b="1" i="0" u="none" strike="noStrike" cap="none" normalizeH="0" baseline="0" dirty="0">
              <a:ln>
                <a:noFill/>
              </a:ln>
              <a:solidFill>
                <a:srgbClr val="004A8A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2132856"/>
            <a:ext cx="8785671" cy="3807569"/>
          </a:xfrm>
        </p:spPr>
        <p:txBody>
          <a:bodyPr/>
          <a:lstStyle/>
          <a:p>
            <a:pPr marL="0" indent="0">
              <a:buNone/>
            </a:pPr>
            <a:r>
              <a:rPr lang="nl-NL" sz="2800" b="1" dirty="0" smtClean="0"/>
              <a:t>. . . op een bijzonder efficiënte wijze . . 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2845832"/>
            <a:ext cx="4032448" cy="33914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1101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59690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3pPr>
            <a:lvl4pPr marL="8985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4pPr>
            <a:lvl5pPr marL="1258888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2A"/>
              </a:buClr>
              <a:buFont typeface="Lucida Grande" charset="0"/>
              <a:buChar char="&gt;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None/>
            </a:pPr>
            <a:r>
              <a:rPr lang="nl-NL" i="1" u="sng" kern="0" dirty="0">
                <a:solidFill>
                  <a:srgbClr val="336699"/>
                </a:solidFill>
              </a:rPr>
              <a:t>Te onderzoeken dataset:</a:t>
            </a:r>
          </a:p>
          <a:p>
            <a:pPr marL="0" indent="0"/>
            <a:r>
              <a:rPr lang="nl-NL" kern="0" dirty="0">
                <a:solidFill>
                  <a:srgbClr val="336699"/>
                </a:solidFill>
              </a:rPr>
              <a:t>5447 mutaties: € 16.932.974</a:t>
            </a:r>
          </a:p>
          <a:p>
            <a:pPr>
              <a:buFont typeface="Arial" pitchFamily="34" charset="0"/>
              <a:buNone/>
            </a:pPr>
            <a:endParaRPr lang="nl-NL" kern="0" dirty="0">
              <a:solidFill>
                <a:srgbClr val="336699"/>
              </a:solidFill>
            </a:endParaRPr>
          </a:p>
          <a:p>
            <a:pPr>
              <a:buFont typeface="Arial" pitchFamily="34" charset="0"/>
              <a:buNone/>
            </a:pPr>
            <a:r>
              <a:rPr lang="nl-NL" i="1" u="sng" kern="0" dirty="0">
                <a:solidFill>
                  <a:srgbClr val="336699"/>
                </a:solidFill>
              </a:rPr>
              <a:t>Parameters:</a:t>
            </a:r>
          </a:p>
          <a:p>
            <a:pPr marL="0" indent="0"/>
            <a:r>
              <a:rPr lang="nl-NL" kern="0" dirty="0">
                <a:solidFill>
                  <a:srgbClr val="336699"/>
                </a:solidFill>
              </a:rPr>
              <a:t>Betrouwbaarheid: 95%</a:t>
            </a:r>
          </a:p>
          <a:p>
            <a:pPr marL="0" indent="0"/>
            <a:r>
              <a:rPr lang="nl-NL" kern="0" dirty="0">
                <a:solidFill>
                  <a:srgbClr val="336699"/>
                </a:solidFill>
              </a:rPr>
              <a:t>Materialiteit € 600.000</a:t>
            </a:r>
          </a:p>
          <a:p>
            <a:pPr marL="0" indent="0"/>
            <a:r>
              <a:rPr lang="nl-NL" kern="0" dirty="0">
                <a:solidFill>
                  <a:srgbClr val="336699"/>
                </a:solidFill>
              </a:rPr>
              <a:t>Geen fouten in de steekproef</a:t>
            </a:r>
          </a:p>
          <a:p>
            <a:pPr>
              <a:buFont typeface="Arial" pitchFamily="34" charset="0"/>
              <a:buNone/>
            </a:pPr>
            <a:endParaRPr lang="nl-NL" kern="0" dirty="0"/>
          </a:p>
          <a:p>
            <a:pPr>
              <a:buFont typeface="Arial" pitchFamily="34" charset="0"/>
              <a:buNone/>
            </a:pPr>
            <a:r>
              <a:rPr lang="nl-NL" i="1" u="sng" kern="0" dirty="0">
                <a:solidFill>
                  <a:srgbClr val="336699"/>
                </a:solidFill>
              </a:rPr>
              <a:t>Steekproefomvang:</a:t>
            </a:r>
          </a:p>
          <a:p>
            <a:pPr marL="0" indent="0"/>
            <a:r>
              <a:rPr lang="nl-NL" kern="0" dirty="0">
                <a:solidFill>
                  <a:srgbClr val="336699"/>
                </a:solidFill>
              </a:rPr>
              <a:t>n = </a:t>
            </a:r>
            <a:r>
              <a:rPr lang="nl-NL" kern="0" dirty="0" smtClean="0">
                <a:solidFill>
                  <a:srgbClr val="336699"/>
                </a:solidFill>
              </a:rPr>
              <a:t>??</a:t>
            </a:r>
            <a:endParaRPr lang="nl-NL" kern="0" dirty="0">
              <a:solidFill>
                <a:srgbClr val="3366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 bwMode="auto">
              <a:xfrm>
                <a:off x="4427984" y="2845832"/>
                <a:ext cx="4392488" cy="3391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FAA26D3D-D897-4be2-8F04-BA451C77F1D7}"/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1pPr>
                <a:lvl2pPr marL="742950" indent="-1101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2pPr>
                <a:lvl3pPr marL="59690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3pPr>
                <a:lvl4pPr marL="898525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4pPr>
                <a:lvl5pPr marL="1258888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C0002A"/>
                  </a:buClr>
                  <a:buFont typeface="Lucida Grande" charset="0"/>
                  <a:buChar char="&gt;"/>
                  <a:defRPr sz="1400">
                    <a:solidFill>
                      <a:schemeClr val="tx1"/>
                    </a:solidFill>
                    <a:latin typeface="+mn-lt"/>
                    <a:ea typeface="+mn-ea"/>
                    <a:cs typeface="ＭＳ Ｐゴシック" charset="0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nl-NL" kern="0" dirty="0" smtClean="0">
                    <a:solidFill>
                      <a:srgbClr val="004A8A"/>
                    </a:solidFill>
                  </a:rPr>
                  <a:t>p</a:t>
                </a:r>
                <a:r>
                  <a:rPr lang="nl-NL" kern="0" baseline="-40000" dirty="0" smtClean="0">
                    <a:solidFill>
                      <a:srgbClr val="004A8A"/>
                    </a:solidFill>
                  </a:rPr>
                  <a:t>k</a:t>
                </a:r>
                <a:r>
                  <a:rPr lang="nl-NL" kern="0" dirty="0" smtClean="0">
                    <a:solidFill>
                      <a:srgbClr val="004A8A"/>
                    </a:solidFill>
                  </a:rPr>
                  <a:t> </a:t>
                </a:r>
                <a:r>
                  <a:rPr lang="nl-NL" kern="0" dirty="0">
                    <a:solidFill>
                      <a:srgbClr val="004A8A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kern="0">
                            <a:solidFill>
                              <a:srgbClr val="004A8A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kern="0">
                            <a:solidFill>
                              <a:srgbClr val="004A8A"/>
                            </a:solidFill>
                            <a:latin typeface="Cambria Math"/>
                          </a:rPr>
                          <m:t>600.000</m:t>
                        </m:r>
                      </m:num>
                      <m:den>
                        <m:r>
                          <a:rPr lang="nl-NL" b="0" i="1" kern="0">
                            <a:solidFill>
                              <a:srgbClr val="004A8A"/>
                            </a:solidFill>
                            <a:latin typeface="Cambria Math"/>
                          </a:rPr>
                          <m:t>16.932.974 </m:t>
                        </m:r>
                      </m:den>
                    </m:f>
                  </m:oMath>
                </a14:m>
                <a:r>
                  <a:rPr lang="nl-NL" kern="0" dirty="0">
                    <a:solidFill>
                      <a:srgbClr val="004A8A"/>
                    </a:solidFill>
                  </a:rPr>
                  <a:t> = 0,035 </a:t>
                </a:r>
                <a:r>
                  <a:rPr lang="nl-NL" sz="1400" kern="0" dirty="0">
                    <a:solidFill>
                      <a:srgbClr val="004A8A"/>
                    </a:solidFill>
                  </a:rPr>
                  <a:t>(afgerond)</a:t>
                </a:r>
                <a:endParaRPr lang="nl-NL" kern="0" dirty="0">
                  <a:solidFill>
                    <a:srgbClr val="004A8A"/>
                  </a:solidFill>
                </a:endParaRPr>
              </a:p>
              <a:p>
                <a:pPr marL="1587" lvl="1" indent="0">
                  <a:buNone/>
                </a:pPr>
                <a:endParaRPr lang="nl-NL" sz="800" kern="0" dirty="0">
                  <a:solidFill>
                    <a:srgbClr val="004A8A"/>
                  </a:solidFill>
                </a:endParaRPr>
              </a:p>
              <a:p>
                <a:pPr>
                  <a:buFont typeface="Arial" pitchFamily="34" charset="0"/>
                  <a:buNone/>
                </a:pPr>
                <a:endParaRPr lang="nl-NL" sz="800" kern="0" dirty="0">
                  <a:solidFill>
                    <a:srgbClr val="004A8A"/>
                  </a:solidFill>
                </a:endParaRPr>
              </a:p>
              <a:p>
                <a:r>
                  <a:rPr lang="nl-NL" dirty="0" smtClean="0">
                    <a:solidFill>
                      <a:srgbClr val="004A8A"/>
                    </a:solidFill>
                  </a:rPr>
                  <a:t>H0	</a:t>
                </a:r>
                <a:r>
                  <a:rPr lang="nl-NL" dirty="0">
                    <a:solidFill>
                      <a:srgbClr val="004A8A"/>
                    </a:solidFill>
                  </a:rPr>
                  <a:t>	: p &gt; p</a:t>
                </a:r>
                <a:r>
                  <a:rPr lang="nl-NL" baseline="-40000" dirty="0">
                    <a:solidFill>
                      <a:srgbClr val="004A8A"/>
                    </a:solidFill>
                  </a:rPr>
                  <a:t>k    </a:t>
                </a:r>
                <a:r>
                  <a:rPr lang="nl-NL" dirty="0">
                    <a:solidFill>
                      <a:srgbClr val="004A8A"/>
                    </a:solidFill>
                  </a:rPr>
                  <a:t>ofwel: p &gt; 0,035</a:t>
                </a:r>
                <a:endParaRPr lang="nl-NL" baseline="-40000" dirty="0">
                  <a:solidFill>
                    <a:srgbClr val="004A8A"/>
                  </a:solidFill>
                </a:endParaRPr>
              </a:p>
              <a:p>
                <a:r>
                  <a:rPr lang="nl-NL" dirty="0" smtClean="0">
                    <a:solidFill>
                      <a:srgbClr val="004A8A"/>
                    </a:solidFill>
                  </a:rPr>
                  <a:t>H1	</a:t>
                </a:r>
                <a:r>
                  <a:rPr lang="nl-NL" dirty="0">
                    <a:solidFill>
                      <a:srgbClr val="004A8A"/>
                    </a:solidFill>
                  </a:rPr>
                  <a:t>	: p ≤ </a:t>
                </a:r>
                <a:r>
                  <a:rPr lang="nl-NL" dirty="0" smtClean="0">
                    <a:solidFill>
                      <a:srgbClr val="004A8A"/>
                    </a:solidFill>
                  </a:rPr>
                  <a:t>p</a:t>
                </a:r>
                <a:r>
                  <a:rPr lang="nl-NL" baseline="-40000" dirty="0" smtClean="0">
                    <a:solidFill>
                      <a:srgbClr val="004A8A"/>
                    </a:solidFill>
                  </a:rPr>
                  <a:t>k     </a:t>
                </a:r>
                <a:r>
                  <a:rPr lang="nl-NL" dirty="0">
                    <a:solidFill>
                      <a:srgbClr val="004A8A"/>
                    </a:solidFill>
                  </a:rPr>
                  <a:t>ofwel: p ≤ 0,035</a:t>
                </a:r>
              </a:p>
              <a:p>
                <a:endParaRPr lang="nl-NL" sz="700" dirty="0">
                  <a:solidFill>
                    <a:srgbClr val="004A8A"/>
                  </a:solidFill>
                </a:endParaRPr>
              </a:p>
              <a:p>
                <a:pPr marL="1587" lvl="1" indent="0">
                  <a:buNone/>
                </a:pPr>
                <a:endParaRPr lang="nl-NL" sz="800" kern="0" dirty="0">
                  <a:solidFill>
                    <a:srgbClr val="004A8A"/>
                  </a:solidFill>
                </a:endParaRPr>
              </a:p>
              <a:p>
                <a:r>
                  <a:rPr lang="nl-NL" i="1" u="sng" dirty="0" smtClean="0">
                    <a:solidFill>
                      <a:srgbClr val="004A8A"/>
                    </a:solidFill>
                  </a:rPr>
                  <a:t>Steekproefomvang (n):</a:t>
                </a:r>
              </a:p>
              <a:p>
                <a:endParaRPr lang="nl-NL" sz="800" dirty="0" smtClean="0">
                  <a:solidFill>
                    <a:srgbClr val="004A8A"/>
                  </a:solidFill>
                </a:endParaRPr>
              </a:p>
              <a:p>
                <a:r>
                  <a:rPr lang="nl-NL" dirty="0" smtClean="0">
                    <a:solidFill>
                      <a:srgbClr val="004A8A"/>
                    </a:solidFill>
                  </a:rPr>
                  <a:t>er geldt:     (1 </a:t>
                </a:r>
                <a:r>
                  <a:rPr lang="nl-NL" dirty="0">
                    <a:solidFill>
                      <a:srgbClr val="004A8A"/>
                    </a:solidFill>
                  </a:rPr>
                  <a:t>- p</a:t>
                </a:r>
                <a:r>
                  <a:rPr lang="nl-NL" baseline="-40000" dirty="0">
                    <a:solidFill>
                      <a:srgbClr val="004A8A"/>
                    </a:solidFill>
                  </a:rPr>
                  <a:t>k</a:t>
                </a:r>
                <a:r>
                  <a:rPr lang="nl-NL" dirty="0">
                    <a:solidFill>
                      <a:srgbClr val="004A8A"/>
                    </a:solidFill>
                  </a:rPr>
                  <a:t>) </a:t>
                </a:r>
                <a:r>
                  <a:rPr lang="nl-NL" sz="2400" baseline="40000" dirty="0">
                    <a:solidFill>
                      <a:srgbClr val="004A8A"/>
                    </a:solidFill>
                  </a:rPr>
                  <a:t>n</a:t>
                </a:r>
                <a:r>
                  <a:rPr lang="nl-NL" dirty="0">
                    <a:solidFill>
                      <a:srgbClr val="004A8A"/>
                    </a:solidFill>
                  </a:rPr>
                  <a:t> </a:t>
                </a:r>
                <a:r>
                  <a:rPr lang="nl-NL" dirty="0" smtClean="0">
                    <a:solidFill>
                      <a:srgbClr val="004A8A"/>
                    </a:solidFill>
                  </a:rPr>
                  <a:t>    &lt;   </a:t>
                </a:r>
                <a:r>
                  <a:rPr lang="el-GR" dirty="0" smtClean="0">
                    <a:solidFill>
                      <a:srgbClr val="004A8A"/>
                    </a:solidFill>
                  </a:rPr>
                  <a:t>α</a:t>
                </a:r>
                <a:r>
                  <a:rPr lang="nl-NL" dirty="0" smtClean="0">
                    <a:solidFill>
                      <a:srgbClr val="004A8A"/>
                    </a:solidFill>
                  </a:rPr>
                  <a:t> </a:t>
                </a:r>
              </a:p>
              <a:p>
                <a:endParaRPr lang="nl-NL" sz="800" dirty="0" smtClean="0">
                  <a:solidFill>
                    <a:srgbClr val="004A8A"/>
                  </a:solidFill>
                </a:endParaRPr>
              </a:p>
              <a:p>
                <a:r>
                  <a:rPr lang="nl-NL" dirty="0">
                    <a:solidFill>
                      <a:srgbClr val="004A8A"/>
                    </a:solidFill>
                  </a:rPr>
                  <a:t>i</a:t>
                </a:r>
                <a:r>
                  <a:rPr lang="nl-NL" smtClean="0">
                    <a:solidFill>
                      <a:srgbClr val="004A8A"/>
                    </a:solidFill>
                  </a:rPr>
                  <a:t>ngevuld</a:t>
                </a:r>
                <a:r>
                  <a:rPr lang="nl-NL" dirty="0" smtClean="0">
                    <a:solidFill>
                      <a:srgbClr val="004A8A"/>
                    </a:solidFill>
                  </a:rPr>
                  <a:t>: (1 </a:t>
                </a:r>
                <a:r>
                  <a:rPr lang="nl-NL" dirty="0">
                    <a:solidFill>
                      <a:srgbClr val="004A8A"/>
                    </a:solidFill>
                  </a:rPr>
                  <a:t>– 0,035)</a:t>
                </a:r>
                <a:r>
                  <a:rPr lang="nl-NL" baseline="40000" dirty="0">
                    <a:solidFill>
                      <a:srgbClr val="004A8A"/>
                    </a:solidFill>
                  </a:rPr>
                  <a:t> n</a:t>
                </a:r>
                <a:r>
                  <a:rPr lang="nl-NL" dirty="0">
                    <a:solidFill>
                      <a:srgbClr val="004A8A"/>
                    </a:solidFill>
                  </a:rPr>
                  <a:t> &lt; </a:t>
                </a:r>
                <a:r>
                  <a:rPr lang="nl-NL" dirty="0" smtClean="0">
                    <a:solidFill>
                      <a:srgbClr val="004A8A"/>
                    </a:solidFill>
                  </a:rPr>
                  <a:t>0,05</a:t>
                </a:r>
              </a:p>
              <a:p>
                <a:endParaRPr lang="nl-NL" sz="800" kern="0" dirty="0">
                  <a:solidFill>
                    <a:srgbClr val="004A8A"/>
                  </a:solidFill>
                </a:endParaRPr>
              </a:p>
              <a:p>
                <a:r>
                  <a:rPr lang="nl-NL" dirty="0">
                    <a:solidFill>
                      <a:srgbClr val="004A8A"/>
                    </a:solidFill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4A8A"/>
                            </a:solidFill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nl-NL" i="1">
                                <a:solidFill>
                                  <a:srgbClr val="004A8A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nl-NL" b="0" i="1">
                                <a:solidFill>
                                  <a:srgbClr val="004A8A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nl-NL" b="0" i="1">
                                <a:solidFill>
                                  <a:srgbClr val="004A8A"/>
                                </a:solidFill>
                                <a:latin typeface="Cambria Math"/>
                              </a:rPr>
                              <m:t>(0,05)</m:t>
                            </m:r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nl-NL" b="0" i="1">
                            <a:solidFill>
                              <a:srgbClr val="004A8A"/>
                            </a:solidFill>
                            <a:latin typeface="Cambria Math"/>
                          </a:rPr>
                          <m:t>log</m:t>
                        </m:r>
                        <m:r>
                          <a:rPr lang="nl-NL" b="0" i="1">
                            <a:solidFill>
                              <a:srgbClr val="004A8A"/>
                            </a:solidFill>
                            <a:latin typeface="Cambria Math"/>
                          </a:rPr>
                          <m:t>⁡(1−0,035)</m:t>
                        </m:r>
                      </m:den>
                    </m:f>
                  </m:oMath>
                </a14:m>
                <a:r>
                  <a:rPr lang="nl-NL" dirty="0">
                    <a:solidFill>
                      <a:srgbClr val="004A8A"/>
                    </a:solidFill>
                  </a:rPr>
                  <a:t> = </a:t>
                </a:r>
                <a:r>
                  <a:rPr lang="nl-NL" dirty="0" smtClean="0">
                    <a:solidFill>
                      <a:srgbClr val="004A8A"/>
                    </a:solidFill>
                  </a:rPr>
                  <a:t>85 </a:t>
                </a:r>
                <a:r>
                  <a:rPr lang="nl-NL" sz="1400" kern="0" dirty="0">
                    <a:solidFill>
                      <a:srgbClr val="004A8A"/>
                    </a:solidFill>
                  </a:rPr>
                  <a:t>(afgerond)</a:t>
                </a:r>
              </a:p>
            </p:txBody>
          </p:sp>
        </mc:Choice>
        <mc:Fallback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2845832"/>
                <a:ext cx="4392488" cy="3391480"/>
              </a:xfrm>
              <a:prstGeom prst="rect">
                <a:avLst/>
              </a:prstGeom>
              <a:blipFill rotWithShape="1">
                <a:blip r:embed="rId2"/>
                <a:stretch>
                  <a:fillRect l="-1387" b="-1079"/>
                </a:stretch>
              </a:blipFill>
              <a:ln>
                <a:noFill/>
              </a:ln>
              <a:effectLst/>
              <a:extLst>
                <a:ext uri="{FAA26D3D-D897-4be2-8F04-BA451C77F1D7}"/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642350" cy="927100"/>
          </a:xfrm>
        </p:spPr>
        <p:txBody>
          <a:bodyPr/>
          <a:lstStyle/>
          <a:p>
            <a:pPr algn="l"/>
            <a:r>
              <a:rPr lang="nl-NL" altLang="nl-NL" sz="2000" cap="small" dirty="0" smtClean="0"/>
              <a:t>					        </a:t>
            </a:r>
            <a:r>
              <a:rPr lang="nl-NL" altLang="nl-NL" sz="2000" b="1" cap="small" dirty="0" smtClean="0">
                <a:solidFill>
                  <a:srgbClr val="004A8A"/>
                </a:solidFill>
              </a:rPr>
              <a:t>Steekproef ≠ data-analyse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>De steekproef . . .</a:t>
            </a:r>
            <a:endParaRPr lang="nl-NL" altLang="nl-NL" sz="4000" dirty="0"/>
          </a:p>
        </p:txBody>
      </p:sp>
    </p:spTree>
    <p:extLst>
      <p:ext uri="{BB962C8B-B14F-4D97-AF65-F5344CB8AC3E}">
        <p14:creationId xmlns:p14="http://schemas.microsoft.com/office/powerpoint/2010/main" val="184995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14242</TotalTime>
  <Words>613</Words>
  <Application>Microsoft Office PowerPoint</Application>
  <PresentationFormat>Diavoorstelling (4:3)</PresentationFormat>
  <Paragraphs>229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Default Design</vt:lpstr>
      <vt:lpstr>Data-analyse . . . of toch liever steekproeven?</vt:lpstr>
      <vt:lpstr>dat hangt ervan af . . .</vt:lpstr>
      <vt:lpstr>             Steekproef ≠ data-analyse Data-analyse . . .</vt:lpstr>
      <vt:lpstr>             Steekproef ≠ data-analyse Data-analyse . . .</vt:lpstr>
      <vt:lpstr>             Steekproef ≠ data-analyse Steekproef . . .</vt:lpstr>
      <vt:lpstr>             Steekproef ≠ data-analyse Data-analyse . . .</vt:lpstr>
      <vt:lpstr>             Steekproef ≠ data-analyse Data-analyse . . .</vt:lpstr>
      <vt:lpstr>             Steekproef ≠ data-analyse De steekproef . . .</vt:lpstr>
      <vt:lpstr>             Steekproef ≠ data-analyse De steekproef . . .</vt:lpstr>
      <vt:lpstr>             Steekproef ≠ data-analyse De steekproef . . .</vt:lpstr>
      <vt:lpstr>             Steekproef ≠ data-analyse De steekproef . . .</vt:lpstr>
      <vt:lpstr>PowerPoint-presentatie</vt:lpstr>
      <vt:lpstr>             Onderzoeksdoel bepalend Dus . . .</vt:lpstr>
      <vt:lpstr>             Onderzoeksdoel bepalend Dus . . .</vt:lpstr>
      <vt:lpstr>        Andere techniek ondersteunt Data-analyse ondersteunt steekproef</vt:lpstr>
      <vt:lpstr>        Andere techniek ondersteunt Steekproef ondersteunt data-analyse</vt:lpstr>
      <vt:lpstr>PowerPoint-presentatie</vt:lpstr>
      <vt:lpstr>PowerPoint-presentatie</vt:lpstr>
      <vt:lpstr>conclusie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relatie tussen  Computer Assisted Auditing Techniques  en Sampling</dc:title>
  <dc:creator>Jacques de Swart</dc:creator>
  <cp:lastModifiedBy>Buitenhuis</cp:lastModifiedBy>
  <cp:revision>55</cp:revision>
  <dcterms:created xsi:type="dcterms:W3CDTF">2008-04-23T19:45:34Z</dcterms:created>
  <dcterms:modified xsi:type="dcterms:W3CDTF">2015-05-20T08:26:40Z</dcterms:modified>
</cp:coreProperties>
</file>