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7C"/>
    <a:srgbClr val="005986"/>
    <a:srgbClr val="005F8E"/>
    <a:srgbClr val="006699"/>
    <a:srgbClr val="336699"/>
    <a:srgbClr val="3366CC"/>
    <a:srgbClr val="004A8A"/>
    <a:srgbClr val="009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Click to edit Master text styles</a:t>
            </a:r>
          </a:p>
          <a:p>
            <a:pPr lvl="1"/>
            <a:r>
              <a:rPr lang="nl-NL" altLang="nl-NL" smtClean="0"/>
              <a:t>Second level</a:t>
            </a:r>
          </a:p>
          <a:p>
            <a:pPr lvl="2"/>
            <a:r>
              <a:rPr lang="nl-NL" altLang="nl-NL" smtClean="0"/>
              <a:t>Third level</a:t>
            </a:r>
          </a:p>
          <a:p>
            <a:pPr lvl="3"/>
            <a:r>
              <a:rPr lang="nl-NL" altLang="nl-NL" smtClean="0"/>
              <a:t>Fourth level</a:t>
            </a:r>
          </a:p>
          <a:p>
            <a:pPr lvl="4"/>
            <a:r>
              <a:rPr lang="nl-NL" altLang="nl-NL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4FE571-F542-46DA-8222-AF48C5D30E0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500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CC3DB-B3BC-456D-B636-76ABCF0B059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36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D042D3FD-DC00-4898-9512-E53A13745AF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26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B043F914-7ED1-43C5-B714-813DA9A1886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625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32588" y="341313"/>
            <a:ext cx="2160587" cy="5599112"/>
          </a:xfrm>
        </p:spPr>
        <p:txBody>
          <a:bodyPr vert="eaVert"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0825" y="341313"/>
            <a:ext cx="6329363" cy="5599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D8365ED-713E-48F8-8C8A-508DB26A113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663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5" hasCustomPrompt="1"/>
          </p:nvPr>
        </p:nvSpPr>
        <p:spPr>
          <a:xfrm>
            <a:off x="383931" y="1484313"/>
            <a:ext cx="4055132" cy="4824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smtClean="0"/>
              <a:t>Click here to enter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 level</a:t>
            </a:r>
          </a:p>
          <a:p>
            <a:pPr lvl="6"/>
            <a:r>
              <a:rPr lang="en-GB" noProof="0" dirty="0" smtClean="0"/>
              <a:t>Seventh</a:t>
            </a:r>
            <a:r>
              <a:rPr lang="en-GB" dirty="0" smtClean="0"/>
              <a:t> level</a:t>
            </a:r>
          </a:p>
          <a:p>
            <a:pPr lvl="7"/>
            <a:r>
              <a:rPr lang="en-GB" dirty="0" smtClean="0"/>
              <a:t>Eight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8" name="Content Placeholder 17"/>
          <p:cNvSpPr>
            <a:spLocks noGrp="1"/>
          </p:cNvSpPr>
          <p:nvPr>
            <p:ph sz="quarter" idx="16" hasCustomPrompt="1"/>
          </p:nvPr>
        </p:nvSpPr>
        <p:spPr>
          <a:xfrm>
            <a:off x="4705351" y="1484313"/>
            <a:ext cx="4055132" cy="4824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 smtClean="0"/>
              <a:t>Click here to enter text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  <a:p>
            <a:pPr lvl="5"/>
            <a:r>
              <a:rPr lang="en-GB" dirty="0" smtClean="0"/>
              <a:t>Six level</a:t>
            </a:r>
          </a:p>
          <a:p>
            <a:pPr lvl="6"/>
            <a:r>
              <a:rPr lang="en-GB" noProof="0" dirty="0" smtClean="0"/>
              <a:t>Seventh</a:t>
            </a:r>
            <a:r>
              <a:rPr lang="en-GB" dirty="0" smtClean="0"/>
              <a:t> level</a:t>
            </a:r>
          </a:p>
          <a:p>
            <a:pPr lvl="7"/>
            <a:r>
              <a:rPr lang="en-GB" dirty="0" smtClean="0"/>
              <a:t>Eight level</a:t>
            </a:r>
          </a:p>
          <a:p>
            <a:pPr lvl="8"/>
            <a:r>
              <a:rPr lang="en-GB" dirty="0" smtClean="0"/>
              <a:t>Ninth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smtClean="0"/>
              <a:t>Click here to enter </a:t>
            </a:r>
            <a:r>
              <a:rPr lang="en-GB" noProof="0" dirty="0" smtClean="0"/>
              <a:t>chapter title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7E69083-84D8-4E59-86E6-37E14A15C756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9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83932" y="728664"/>
            <a:ext cx="8376138" cy="601013"/>
          </a:xfrm>
          <a:prstGeom prst="rect">
            <a:avLst/>
          </a:prstGeom>
          <a:noFill/>
        </p:spPr>
        <p:txBody>
          <a:bodyPr anchor="t"/>
          <a:lstStyle>
            <a:lvl1pPr marL="0" marR="0" indent="0" algn="l" defTabSz="9277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Tx/>
              <a:buNone/>
              <a:tabLst/>
              <a:defRPr lang="de-DE" sz="1846" b="0" kern="1200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marL="0" lvl="0" indent="0" algn="l" defTabSz="927792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FontTx/>
              <a:buNone/>
            </a:pPr>
            <a:r>
              <a:rPr lang="en-GB" dirty="0" smtClean="0"/>
              <a:t>Click here to enter slide message</a:t>
            </a:r>
          </a:p>
        </p:txBody>
      </p:sp>
      <p:sp>
        <p:nvSpPr>
          <p:cNvPr id="10" name="Fußzeilenplatzhalter 7"/>
          <p:cNvSpPr txBox="1">
            <a:spLocks/>
          </p:cNvSpPr>
          <p:nvPr userDrawn="1"/>
        </p:nvSpPr>
        <p:spPr>
          <a:xfrm>
            <a:off x="7363695" y="6459466"/>
            <a:ext cx="1396374" cy="209894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44083"/>
            <a:r>
              <a:rPr lang="en-GB" sz="646" dirty="0" smtClean="0">
                <a:solidFill>
                  <a:schemeClr val="tx2"/>
                </a:solidFill>
              </a:rPr>
              <a:t>© </a:t>
            </a:r>
            <a:r>
              <a:rPr lang="en-US" sz="738" dirty="0" smtClean="0">
                <a:solidFill>
                  <a:schemeClr val="tx2"/>
                </a:solidFill>
              </a:rPr>
              <a:t>2015 Deloitte The Netherlands</a:t>
            </a:r>
          </a:p>
        </p:txBody>
      </p:sp>
    </p:spTree>
    <p:extLst>
      <p:ext uri="{BB962C8B-B14F-4D97-AF65-F5344CB8AC3E}">
        <p14:creationId xmlns:p14="http://schemas.microsoft.com/office/powerpoint/2010/main" val="269007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extLst mod="1">
    <p:ext uri="{DCECCB84-F9BA-43D5-87BE-67443E8EF086}">
      <p15:sldGuideLst xmlns:p15="http://schemas.microsoft.com/office/powerpoint/2012/main" xmlns="">
        <p15:guide id="1" pos="31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42BC1F3C-3BE1-4224-95DD-86E14650B8C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463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Symposium Statistical Auditing </a:t>
            </a:r>
            <a:endParaRPr lang="nl-NL" alt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A00BB1C8-09D9-4D78-8D6E-C0AC0B52293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163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22F8EC15-34F2-45A1-82B0-04606161263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96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E093072C-5976-4347-971B-496A3DF3030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610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ED10405-A03F-42B0-90DA-2B01DF2038A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237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C9902855-5012-4D4E-948A-026006DD93F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380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55DA7BDB-F752-41A0-9412-CB8D97EABBC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466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77DDC175-E99C-448D-9737-AABDCF5F8FB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868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Griffioen PMS280 (achter)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514975"/>
            <a:ext cx="3889375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15888"/>
            <a:ext cx="25193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41313"/>
            <a:ext cx="86423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altLang="nl-NL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459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smtClean="0"/>
              <a:t>Click </a:t>
            </a:r>
            <a:r>
              <a:rPr lang="nl-NL" altLang="nl-NL" dirty="0" err="1" smtClean="0"/>
              <a:t>to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edit</a:t>
            </a:r>
            <a:r>
              <a:rPr lang="nl-NL" altLang="nl-NL" dirty="0" smtClean="0"/>
              <a:t> Master </a:t>
            </a:r>
            <a:r>
              <a:rPr lang="nl-NL" altLang="nl-NL" dirty="0" err="1" smtClean="0"/>
              <a:t>text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styles</a:t>
            </a:r>
            <a:endParaRPr lang="nl-NL" altLang="nl-NL" dirty="0" smtClean="0"/>
          </a:p>
          <a:p>
            <a:pPr lvl="1"/>
            <a:r>
              <a:rPr lang="nl-NL" altLang="nl-NL" dirty="0" smtClean="0"/>
              <a:t>Second level</a:t>
            </a:r>
          </a:p>
          <a:p>
            <a:pPr lvl="2"/>
            <a:r>
              <a:rPr lang="nl-NL" altLang="nl-NL" dirty="0" err="1" smtClean="0"/>
              <a:t>Third</a:t>
            </a:r>
            <a:r>
              <a:rPr lang="nl-NL" altLang="nl-NL" dirty="0" smtClean="0"/>
              <a:t> level</a:t>
            </a:r>
          </a:p>
          <a:p>
            <a:pPr lvl="3"/>
            <a:r>
              <a:rPr lang="nl-NL" altLang="nl-NL" dirty="0" err="1" smtClean="0"/>
              <a:t>Fourth</a:t>
            </a:r>
            <a:r>
              <a:rPr lang="nl-NL" altLang="nl-NL" dirty="0" smtClean="0"/>
              <a:t> level</a:t>
            </a:r>
          </a:p>
          <a:p>
            <a:pPr lvl="4"/>
            <a:r>
              <a:rPr lang="nl-NL" altLang="nl-NL" dirty="0" smtClean="0"/>
              <a:t>Limperg Instituut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396038"/>
            <a:ext cx="4445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F8E"/>
                </a:solidFill>
              </a:defRPr>
            </a:lvl1pPr>
          </a:lstStyle>
          <a:p>
            <a:r>
              <a:rPr lang="nl-NL" altLang="nl-NL" dirty="0" smtClean="0"/>
              <a:t>28 mei 2014 -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27013" y="6407150"/>
            <a:ext cx="971551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i="1">
                <a:solidFill>
                  <a:srgbClr val="005F8E"/>
                </a:solidFill>
              </a:defRPr>
            </a:lvl1pPr>
          </a:lstStyle>
          <a:p>
            <a:r>
              <a:rPr lang="nl-NL" altLang="nl-NL"/>
              <a:t>Slide </a:t>
            </a:r>
            <a:fld id="{22F05993-5E92-4B6E-8C94-5FDC6D577850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237288"/>
            <a:ext cx="78851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52488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148263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037" name="Picture 13" descr="limperg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0"/>
            <a:ext cx="53975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8604250" cy="207963"/>
          </a:xfrm>
          <a:prstGeom prst="rect">
            <a:avLst/>
          </a:prstGeom>
          <a:solidFill>
            <a:srgbClr val="004A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196850"/>
            <a:ext cx="9144000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8820150" y="6237288"/>
            <a:ext cx="4810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4A8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4A8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4A8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4A8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6C18D6CB-B72A-4998-928F-E66F3E045AB9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836613"/>
            <a:ext cx="8642350" cy="2763837"/>
          </a:xfrm>
        </p:spPr>
        <p:txBody>
          <a:bodyPr/>
          <a:lstStyle/>
          <a:p>
            <a:r>
              <a:rPr lang="nl-NL" altLang="nl-NL" sz="3600" dirty="0" smtClean="0"/>
              <a:t>Wat zegt de COS over steekproeven en data-analyse?</a:t>
            </a:r>
            <a:endParaRPr lang="nl-NL" altLang="nl-NL" sz="3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sz="2800" dirty="0" smtClean="0"/>
              <a:t>Paul van Batenburg</a:t>
            </a:r>
            <a:endParaRPr lang="nl-NL" altLang="nl-NL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414338"/>
            <a:ext cx="8642350" cy="927100"/>
          </a:xfrm>
        </p:spPr>
        <p:txBody>
          <a:bodyPr/>
          <a:lstStyle/>
          <a:p>
            <a:r>
              <a:rPr lang="nl-NL" dirty="0" smtClean="0"/>
              <a:t>Maar dat zoeken naar </a:t>
            </a:r>
            <a:br>
              <a:rPr lang="nl-NL" dirty="0" smtClean="0"/>
            </a:br>
            <a:r>
              <a:rPr lang="nl-NL" dirty="0" smtClean="0"/>
              <a:t>fouten, waar staat dat dan?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is zoeken naar uitspraken over geautomatiseerd zoeken naar </a:t>
            </a:r>
            <a:r>
              <a:rPr lang="nl-NL" dirty="0" smtClean="0"/>
              <a:t>(mogelijke) fouten </a:t>
            </a:r>
            <a:r>
              <a:rPr lang="nl-NL" dirty="0" smtClean="0"/>
              <a:t>in de COS, maar ik denk dat dit ‘m is:</a:t>
            </a:r>
          </a:p>
          <a:p>
            <a:r>
              <a:rPr lang="nl-NL" dirty="0" smtClean="0"/>
              <a:t>530, A55: Een selectief onderzoek van specifieke elementen (..) is vaak een efficiënte manier om controle-informatie te verkrijgen (..)</a:t>
            </a:r>
          </a:p>
          <a:p>
            <a:endParaRPr lang="nl-NL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8183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 data-analyse!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geautomatiseerd zoeken naar </a:t>
            </a:r>
            <a:r>
              <a:rPr lang="nl-NL" dirty="0" smtClean="0"/>
              <a:t>(</a:t>
            </a:r>
            <a:r>
              <a:rPr lang="nl-NL" dirty="0" err="1" smtClean="0"/>
              <a:t>moge-lijke</a:t>
            </a:r>
            <a:r>
              <a:rPr lang="nl-NL" dirty="0" smtClean="0"/>
              <a:t>) fouten </a:t>
            </a:r>
            <a:r>
              <a:rPr lang="nl-NL" dirty="0" smtClean="0"/>
              <a:t>is de beste manier om een </a:t>
            </a:r>
            <a:r>
              <a:rPr lang="nl-NL" u="sng" dirty="0" smtClean="0"/>
              <a:t>daarna te controleren</a:t>
            </a:r>
            <a:r>
              <a:rPr lang="nl-NL" dirty="0" smtClean="0"/>
              <a:t> populatie zo schoon mogelijk te krijgen, zodat de steekproef zo klein mogelijk kan worden gehouden </a:t>
            </a:r>
          </a:p>
          <a:p>
            <a:r>
              <a:rPr lang="nl-NL" dirty="0" smtClean="0"/>
              <a:t>Als de gecontroleerde die analyse uitvoert kan de </a:t>
            </a:r>
            <a:r>
              <a:rPr lang="nl-NL" dirty="0" smtClean="0"/>
              <a:t>accountant </a:t>
            </a:r>
            <a:r>
              <a:rPr lang="nl-NL" dirty="0" smtClean="0"/>
              <a:t>daarop steunen bij de bepaling van het interne beheersingsrisico dat een materiële fout is doorgeslipt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3491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dat zoeken veel fouten oplevert (die natuurlijk allemaal gecorrigeerd worden)</a:t>
            </a:r>
          </a:p>
          <a:p>
            <a:pPr lvl="1"/>
            <a:r>
              <a:rPr lang="nl-NL" dirty="0" smtClean="0"/>
              <a:t>Is de populatie daarna lekker schoon want veel  fouten zijn er al uit……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of </a:t>
            </a:r>
            <a:br>
              <a:rPr lang="nl-NL" dirty="0" smtClean="0"/>
            </a:br>
            <a:endParaRPr lang="nl-NL" dirty="0" smtClean="0"/>
          </a:p>
          <a:p>
            <a:pPr lvl="1"/>
            <a:r>
              <a:rPr lang="nl-NL" dirty="0" smtClean="0"/>
              <a:t>Bevat de populatie nog meer fouten die we niet hebben kunnen afvangen?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12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05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5"/>
          </p:nvPr>
        </p:nvSpPr>
        <p:spPr>
          <a:xfrm>
            <a:off x="374775" y="1854290"/>
            <a:ext cx="4055132" cy="4094989"/>
          </a:xfrm>
        </p:spPr>
        <p:txBody>
          <a:bodyPr>
            <a:normAutofit fontScale="40000" lnSpcReduction="20000"/>
          </a:bodyPr>
          <a:lstStyle/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5000" dirty="0" smtClean="0"/>
              <a:t>Zoek en verwijder integraal alle 5,1% rode ballen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5000" dirty="0" smtClean="0"/>
              <a:t>Zoek en verwijder integraal alle 2,8% witte ballen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5000" dirty="0" smtClean="0"/>
              <a:t>KLAAR!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endParaRPr lang="nl-NL" sz="5000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endParaRPr lang="nl-NL" sz="5000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5000" dirty="0" smtClean="0"/>
              <a:t>De norm is de fout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5000" dirty="0" smtClean="0"/>
              <a:t>Voor zover je weet hoe een fout er uit ziet…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endParaRPr lang="nl-NL" sz="5000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5000" dirty="0" smtClean="0"/>
              <a:t>O, waren er ook blauwe ballen?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4695781" y="1854291"/>
            <a:ext cx="4055132" cy="3887837"/>
          </a:xfrm>
        </p:spPr>
        <p:txBody>
          <a:bodyPr>
            <a:normAutofit fontScale="55000" lnSpcReduction="20000"/>
          </a:bodyPr>
          <a:lstStyle/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dirty="0" smtClean="0"/>
              <a:t>Van de 100 ballen waren er 90 groen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dirty="0" smtClean="0"/>
              <a:t>5 rood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dirty="0" smtClean="0"/>
              <a:t>3 wit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dirty="0" smtClean="0"/>
              <a:t>En 2 blauw!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dirty="0" smtClean="0"/>
              <a:t>De maximale fout is </a:t>
            </a:r>
            <a:br>
              <a:rPr lang="nl-NL" dirty="0" smtClean="0"/>
            </a:br>
            <a:r>
              <a:rPr lang="nl-NL" sz="2900" dirty="0" smtClean="0"/>
              <a:t>GAMMAINV(1-exp(-3);1+10;1/100) = 17% dus minimaal 83% groen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sz="2900" dirty="0" smtClean="0"/>
              <a:t>We schatten 5% rood, 3% wit en 2% blauw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nl-NL" dirty="0" smtClean="0"/>
              <a:t>In een steekproef is de norm de correcte uitkomst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5" y="341313"/>
            <a:ext cx="6337399" cy="927100"/>
          </a:xfrm>
        </p:spPr>
        <p:txBody>
          <a:bodyPr/>
          <a:lstStyle/>
          <a:p>
            <a:r>
              <a:rPr lang="nl-NL" sz="2400" dirty="0" smtClean="0"/>
              <a:t>De Ballenbak behoort minimaal 80% groene ballen te bevatten</a:t>
            </a:r>
            <a:endParaRPr lang="nl-NL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nl-NL" altLang="nl-NL" dirty="0"/>
              <a:t>20 mei 2015 - Symposium Statistical Auditing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7E69083-84D8-4E59-86E6-37E14A15C756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41838" y="1321309"/>
            <a:ext cx="8376138" cy="601013"/>
          </a:xfrm>
        </p:spPr>
        <p:txBody>
          <a:bodyPr/>
          <a:lstStyle/>
          <a:p>
            <a:r>
              <a:rPr lang="nl-N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Zoeken naar fouten                                                          Steekproef</a:t>
            </a:r>
            <a:endParaRPr lang="nl-NL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83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Conclusies:</a:t>
            </a:r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Eerst controleerde iedereen gegevensgericht. Toen ging men op </a:t>
            </a:r>
            <a:r>
              <a:rPr lang="nl-NL" dirty="0" err="1" smtClean="0"/>
              <a:t>controls</a:t>
            </a:r>
            <a:r>
              <a:rPr lang="nl-NL" dirty="0" smtClean="0"/>
              <a:t> steunen en daarna kwam de risico analyse. De cirkel is rond: we gaan weer gegevensgericht controleren, maar natuurlijk wel met de middelen van nu  </a:t>
            </a:r>
            <a:endParaRPr lang="nl-NL" dirty="0" smtClean="0"/>
          </a:p>
          <a:p>
            <a:r>
              <a:rPr lang="nl-NL" dirty="0" smtClean="0"/>
              <a:t>Geautomatiseerd </a:t>
            </a:r>
            <a:r>
              <a:rPr lang="nl-NL" dirty="0" smtClean="0"/>
              <a:t>z</a:t>
            </a:r>
            <a:r>
              <a:rPr lang="nl-NL" dirty="0" smtClean="0"/>
              <a:t>oeken </a:t>
            </a:r>
            <a:r>
              <a:rPr lang="nl-NL" dirty="0" smtClean="0"/>
              <a:t>naar </a:t>
            </a:r>
            <a:r>
              <a:rPr lang="nl-NL" dirty="0" smtClean="0"/>
              <a:t>(mogelijke) fouten</a:t>
            </a:r>
            <a:endParaRPr lang="nl-NL" dirty="0" smtClean="0"/>
          </a:p>
          <a:p>
            <a:pPr lvl="1"/>
            <a:r>
              <a:rPr lang="nl-NL" dirty="0" smtClean="0"/>
              <a:t>is heel verstandig, vooral als de gecontroleerde dat doet</a:t>
            </a:r>
          </a:p>
          <a:p>
            <a:pPr lvl="1"/>
            <a:r>
              <a:rPr lang="nl-NL" dirty="0" smtClean="0"/>
              <a:t>is geen controle</a:t>
            </a:r>
          </a:p>
          <a:p>
            <a:pPr lvl="1"/>
            <a:r>
              <a:rPr lang="nl-NL" dirty="0" smtClean="0"/>
              <a:t>voorkomt (achteraf isoleren van) fouten in de steekproef</a:t>
            </a:r>
          </a:p>
          <a:p>
            <a:pPr lvl="1"/>
            <a:r>
              <a:rPr lang="nl-NL" u="sng" dirty="0" smtClean="0"/>
              <a:t>levert alleen assurance op als het niets oplevert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/>
              <a:t>20 mei 2015 - Symposium Statistical Auditing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E69083-84D8-4E59-86E6-37E14A15C756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09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                 </a:t>
            </a:r>
            <a:r>
              <a:rPr lang="en-US" sz="3200" dirty="0" err="1" smtClean="0"/>
              <a:t>zoek</a:t>
            </a:r>
            <a:r>
              <a:rPr lang="en-US" sz="3200" dirty="0" smtClean="0"/>
              <a:t> de </a:t>
            </a:r>
            <a:r>
              <a:rPr lang="en-US" sz="3200" dirty="0" err="1" smtClean="0"/>
              <a:t>verschillen</a:t>
            </a:r>
            <a:r>
              <a:rPr lang="en-US" sz="3200" dirty="0" smtClean="0"/>
              <a:t>…..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3817119" cy="4598987"/>
          </a:xfrm>
        </p:spPr>
        <p:txBody>
          <a:bodyPr/>
          <a:lstStyle/>
          <a:p>
            <a:r>
              <a:rPr lang="en-US" dirty="0" smtClean="0"/>
              <a:t>Paul van Batenburg</a:t>
            </a:r>
          </a:p>
          <a:p>
            <a:r>
              <a:rPr lang="en-US" dirty="0" err="1" smtClean="0"/>
              <a:t>Drs</a:t>
            </a:r>
            <a:r>
              <a:rPr lang="en-US" dirty="0" smtClean="0"/>
              <a:t> </a:t>
            </a:r>
            <a:r>
              <a:rPr lang="en-US" dirty="0" err="1" smtClean="0"/>
              <a:t>econometrie</a:t>
            </a:r>
            <a:r>
              <a:rPr lang="en-US" dirty="0" smtClean="0"/>
              <a:t> (Rotterdam, 1979)</a:t>
            </a:r>
            <a:endParaRPr lang="en-US" dirty="0"/>
          </a:p>
          <a:p>
            <a:r>
              <a:rPr lang="en-US" dirty="0" err="1" smtClean="0"/>
              <a:t>Statisticus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Deloitte (1986-)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923928" y="1341438"/>
            <a:ext cx="4969247" cy="4598987"/>
          </a:xfrm>
        </p:spPr>
        <p:txBody>
          <a:bodyPr/>
          <a:lstStyle/>
          <a:p>
            <a:r>
              <a:rPr lang="en-US" dirty="0" smtClean="0"/>
              <a:t>Paul van Batenburg</a:t>
            </a:r>
          </a:p>
          <a:p>
            <a:r>
              <a:rPr lang="en-US" dirty="0" smtClean="0"/>
              <a:t>Master equivalent in Big Data Analytics (Rotterdam, 1979)</a:t>
            </a:r>
          </a:p>
          <a:p>
            <a:r>
              <a:rPr lang="en-US" dirty="0" smtClean="0"/>
              <a:t>Big Data Analyst </a:t>
            </a:r>
            <a:r>
              <a:rPr lang="en-US" dirty="0" err="1" smtClean="0"/>
              <a:t>bij</a:t>
            </a:r>
            <a:r>
              <a:rPr lang="en-US" dirty="0" smtClean="0"/>
              <a:t> Deloitte</a:t>
            </a:r>
            <a:br>
              <a:rPr lang="en-US" dirty="0" smtClean="0"/>
            </a:br>
            <a:r>
              <a:rPr lang="en-US" dirty="0" smtClean="0"/>
              <a:t>(1986-)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2</a:t>
            </a:fld>
            <a:endParaRPr lang="nl-NL" altLang="nl-NL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38" y="3933056"/>
            <a:ext cx="1258824" cy="1618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687" y="3651250"/>
            <a:ext cx="2028825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63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</a:t>
            </a:r>
            <a:r>
              <a:rPr lang="nl-NL" altLang="nl-NL" dirty="0"/>
              <a:t>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3D51B06C-7BF0-40CC-958C-31D936FFD604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Vooraf</a:t>
            </a:r>
            <a:endParaRPr lang="nl-NL" altLang="nl-NL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altLang="nl-NL" dirty="0" smtClean="0"/>
              <a:t>De COS zegt wel wat een steekproef is maar geeft geen definitie van data-analyse</a:t>
            </a:r>
          </a:p>
          <a:p>
            <a:r>
              <a:rPr lang="nl-NL" altLang="nl-NL" dirty="0" smtClean="0"/>
              <a:t>Het is </a:t>
            </a:r>
            <a:r>
              <a:rPr lang="nl-NL" altLang="nl-NL" dirty="0" smtClean="0"/>
              <a:t>een containerbegrip voor toepassingen van (al dan niet kunstmatige) intelligentie voor de controle van data</a:t>
            </a:r>
          </a:p>
          <a:p>
            <a:r>
              <a:rPr lang="nl-NL" altLang="nl-NL" dirty="0"/>
              <a:t>Hoe enthousiaster iemand over data-analyse is, des te breder de definitie die hij of zij hanteert en </a:t>
            </a:r>
            <a:r>
              <a:rPr lang="nl-NL" altLang="nl-NL" dirty="0" err="1" smtClean="0"/>
              <a:t>vice</a:t>
            </a:r>
            <a:r>
              <a:rPr lang="nl-NL" altLang="nl-NL" dirty="0" smtClean="0"/>
              <a:t> versa</a:t>
            </a:r>
            <a:endParaRPr lang="nl-NL" altLang="nl-NL" dirty="0"/>
          </a:p>
          <a:p>
            <a:r>
              <a:rPr lang="nl-NL" altLang="nl-NL" dirty="0" smtClean="0"/>
              <a:t>Ik focus op: geautomatiseerd zoeken naar </a:t>
            </a:r>
            <a:r>
              <a:rPr lang="nl-NL" altLang="nl-NL" dirty="0" smtClean="0"/>
              <a:t>(mogelijke) fouten </a:t>
            </a:r>
            <a:r>
              <a:rPr lang="nl-NL" altLang="nl-NL" dirty="0" smtClean="0"/>
              <a:t>door een te controleren </a:t>
            </a:r>
            <a:r>
              <a:rPr lang="nl-NL" altLang="nl-NL" dirty="0"/>
              <a:t>bestand integraal </a:t>
            </a:r>
            <a:r>
              <a:rPr lang="nl-NL" altLang="nl-NL" dirty="0" smtClean="0"/>
              <a:t>te vergelijken met een digitaal geformuleerde verschijningsvorm van die fout </a:t>
            </a:r>
          </a:p>
          <a:p>
            <a:pPr lvl="1"/>
            <a:r>
              <a:rPr lang="nl-NL" dirty="0" smtClean="0"/>
              <a:t>bestand </a:t>
            </a:r>
            <a:r>
              <a:rPr lang="nl-NL" dirty="0"/>
              <a:t>met geboortedata; je kan </a:t>
            </a:r>
            <a:r>
              <a:rPr lang="nl-NL" dirty="0" smtClean="0"/>
              <a:t>formuleren </a:t>
            </a:r>
            <a:r>
              <a:rPr lang="nl-NL" dirty="0"/>
              <a:t>wat </a:t>
            </a:r>
            <a:r>
              <a:rPr lang="nl-NL" dirty="0" smtClean="0"/>
              <a:t>onmogelijke data </a:t>
            </a:r>
            <a:r>
              <a:rPr lang="nl-NL" dirty="0"/>
              <a:t>zijn maar niet </a:t>
            </a:r>
            <a:r>
              <a:rPr lang="nl-NL" dirty="0" smtClean="0"/>
              <a:t>geautomatiseerd vaststellen </a:t>
            </a:r>
            <a:r>
              <a:rPr lang="nl-NL" dirty="0"/>
              <a:t>of een </a:t>
            </a:r>
            <a:r>
              <a:rPr lang="nl-NL" dirty="0" smtClean="0"/>
              <a:t>mogelijke geboortedatum </a:t>
            </a:r>
            <a:r>
              <a:rPr lang="nl-NL" dirty="0"/>
              <a:t>correct is</a:t>
            </a:r>
          </a:p>
          <a:p>
            <a:endParaRPr lang="nl-NL" altLang="nl-NL" u="sng" dirty="0" smtClean="0"/>
          </a:p>
          <a:p>
            <a:endParaRPr lang="nl-NL" alt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COS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Een </a:t>
            </a:r>
            <a:r>
              <a:rPr lang="nl-NL" dirty="0"/>
              <a:t>deel </a:t>
            </a:r>
            <a:r>
              <a:rPr lang="nl-NL" dirty="0" smtClean="0"/>
              <a:t>(maar </a:t>
            </a:r>
            <a:r>
              <a:rPr lang="nl-NL" dirty="0"/>
              <a:t>niet 100% (COS 315, A140-142</a:t>
            </a:r>
            <a:r>
              <a:rPr lang="nl-NL" dirty="0" smtClean="0"/>
              <a:t>)) van de controle-inspanning moet gegevensgericht zijn (330, 18 en A42)</a:t>
            </a:r>
          </a:p>
          <a:p>
            <a:r>
              <a:rPr lang="nl-NL" dirty="0" smtClean="0"/>
              <a:t>Die gegevensgerichte controle kan bestaan uit:</a:t>
            </a:r>
          </a:p>
          <a:p>
            <a:pPr lvl="1"/>
            <a:r>
              <a:rPr lang="nl-NL" dirty="0" smtClean="0"/>
              <a:t>Cijferanalyse (500, A21)</a:t>
            </a:r>
          </a:p>
          <a:p>
            <a:pPr lvl="1"/>
            <a:r>
              <a:rPr lang="nl-NL" dirty="0" smtClean="0"/>
              <a:t>Integrale controle (500, A52 en A53)</a:t>
            </a:r>
          </a:p>
          <a:p>
            <a:pPr lvl="1"/>
            <a:r>
              <a:rPr lang="nl-NL" dirty="0" smtClean="0"/>
              <a:t>Kritische deelwaarneming (500, A54 en A55)</a:t>
            </a:r>
          </a:p>
          <a:p>
            <a:pPr lvl="1"/>
            <a:r>
              <a:rPr lang="nl-NL" dirty="0" smtClean="0"/>
              <a:t>Steekproeven (500, A56)</a:t>
            </a:r>
          </a:p>
          <a:p>
            <a:pPr lvl="1"/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24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Cijferanalyse (520)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Toetsen van gegevens aan een norm</a:t>
            </a:r>
          </a:p>
          <a:p>
            <a:r>
              <a:rPr lang="nl-NL" dirty="0" smtClean="0"/>
              <a:t>Bij een steekproef pak je een transactie en stel je daar de </a:t>
            </a:r>
            <a:r>
              <a:rPr lang="nl-NL" dirty="0" err="1" smtClean="0"/>
              <a:t>soll</a:t>
            </a:r>
            <a:r>
              <a:rPr lang="nl-NL" dirty="0" smtClean="0"/>
              <a:t> positie voor vast</a:t>
            </a:r>
          </a:p>
          <a:p>
            <a:r>
              <a:rPr lang="nl-NL" dirty="0" smtClean="0"/>
              <a:t>Bij cijferanalyse kijk je naar een verzameling transacties </a:t>
            </a:r>
            <a:r>
              <a:rPr lang="nl-NL" u="sng" dirty="0" smtClean="0"/>
              <a:t>nadat</a:t>
            </a:r>
            <a:r>
              <a:rPr lang="nl-NL" dirty="0" smtClean="0"/>
              <a:t> je daarvoor de </a:t>
            </a:r>
            <a:r>
              <a:rPr lang="nl-NL" dirty="0" err="1" smtClean="0"/>
              <a:t>soll</a:t>
            </a:r>
            <a:r>
              <a:rPr lang="nl-NL" dirty="0" smtClean="0"/>
              <a:t> positie hebt bepaald </a:t>
            </a:r>
          </a:p>
          <a:p>
            <a:r>
              <a:rPr lang="nl-NL" dirty="0" smtClean="0"/>
              <a:t>Cijferanalyse is dus iets anders dan het zoeken naar fouten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3907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Integrale controle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het niet anders kan (500, A53 2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  <a:r>
              <a:rPr lang="nl-NL" dirty="0" err="1" smtClean="0"/>
              <a:t>bullet</a:t>
            </a:r>
            <a:r>
              <a:rPr lang="nl-NL" dirty="0" smtClean="0"/>
              <a:t>) </a:t>
            </a:r>
          </a:p>
          <a:p>
            <a:r>
              <a:rPr lang="nl-NL" dirty="0" smtClean="0"/>
              <a:t>Als het rendabel is (500, A53 1</a:t>
            </a:r>
            <a:r>
              <a:rPr lang="nl-NL" baseline="30000" dirty="0" smtClean="0"/>
              <a:t>e</a:t>
            </a:r>
            <a:r>
              <a:rPr lang="nl-NL" dirty="0" smtClean="0"/>
              <a:t> en 3</a:t>
            </a:r>
            <a:r>
              <a:rPr lang="nl-NL" baseline="30000" dirty="0" smtClean="0"/>
              <a:t>e</a:t>
            </a:r>
            <a:r>
              <a:rPr lang="nl-NL" dirty="0" smtClean="0"/>
              <a:t> </a:t>
            </a:r>
            <a:r>
              <a:rPr lang="nl-NL" dirty="0" err="1" smtClean="0"/>
              <a:t>bullet</a:t>
            </a:r>
            <a:r>
              <a:rPr lang="nl-NL" dirty="0" smtClean="0"/>
              <a:t>) </a:t>
            </a:r>
          </a:p>
          <a:p>
            <a:r>
              <a:rPr lang="nl-NL" dirty="0" smtClean="0"/>
              <a:t>Maar integrale controle is niet het zoeken naar fouten: de </a:t>
            </a:r>
            <a:r>
              <a:rPr lang="nl-NL" dirty="0" err="1" smtClean="0"/>
              <a:t>soll</a:t>
            </a:r>
            <a:r>
              <a:rPr lang="nl-NL" dirty="0" smtClean="0"/>
              <a:t> positie is anders!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268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8642350" cy="927100"/>
          </a:xfrm>
        </p:spPr>
        <p:txBody>
          <a:bodyPr/>
          <a:lstStyle/>
          <a:p>
            <a:r>
              <a:rPr lang="nl-NL" dirty="0" smtClean="0"/>
              <a:t>Kritische deelwaarneming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“Het gaat zelden fout, maar </a:t>
            </a:r>
            <a:r>
              <a:rPr lang="nl-NL" dirty="0" err="1" smtClean="0"/>
              <a:t>àls</a:t>
            </a:r>
            <a:r>
              <a:rPr lang="nl-NL" dirty="0" smtClean="0"/>
              <a:t> het fout gaat is het dáár, dus laat ik dáár kijken”</a:t>
            </a:r>
          </a:p>
          <a:p>
            <a:pPr lvl="1"/>
            <a:r>
              <a:rPr lang="nl-NL" dirty="0" smtClean="0"/>
              <a:t>Risicogericht controleren wordt vaak effectief en efficiënt genoemd</a:t>
            </a:r>
          </a:p>
          <a:p>
            <a:r>
              <a:rPr lang="nl-NL" dirty="0" smtClean="0"/>
              <a:t>Maar…(500, A55)</a:t>
            </a:r>
          </a:p>
          <a:p>
            <a:pPr lvl="1"/>
            <a:r>
              <a:rPr lang="nl-NL" dirty="0" smtClean="0"/>
              <a:t>Werkt alleen als “dáár” geen fouten worden gevonden, want fouten kan je niet extrapoleren </a:t>
            </a:r>
          </a:p>
          <a:p>
            <a:pPr lvl="1"/>
            <a:r>
              <a:rPr lang="nl-NL" dirty="0" smtClean="0"/>
              <a:t>De rest is nog niet gecontroleerd: “hier” moet nog iets gebeuren, al is het maar om de risicoanalyse te valideren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2653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650" y="332656"/>
            <a:ext cx="8642350" cy="927100"/>
          </a:xfrm>
        </p:spPr>
        <p:txBody>
          <a:bodyPr/>
          <a:lstStyle/>
          <a:p>
            <a:r>
              <a:rPr lang="nl-NL" dirty="0" smtClean="0"/>
              <a:t>Steekproeven (530)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Bedoeld om een conclusie te trekken over een populatie op grond van toetsing van een deel (500, A56)</a:t>
            </a:r>
          </a:p>
          <a:p>
            <a:r>
              <a:rPr lang="nl-NL" dirty="0" smtClean="0"/>
              <a:t>Statistisch of niet? </a:t>
            </a:r>
            <a:r>
              <a:rPr lang="en-US" dirty="0" smtClean="0"/>
              <a:t>(530, A9)</a:t>
            </a:r>
          </a:p>
          <a:p>
            <a:pPr lvl="1"/>
            <a:r>
              <a:rPr lang="nl-NL" dirty="0" smtClean="0"/>
              <a:t>Deze keuze wordt opgevoerd </a:t>
            </a:r>
            <a:r>
              <a:rPr lang="nl-NL" u="sng" dirty="0" smtClean="0"/>
              <a:t>nadat</a:t>
            </a:r>
            <a:r>
              <a:rPr lang="nl-NL" dirty="0" smtClean="0"/>
              <a:t> alle eisen t.a.v. opzet, uitvoering en evaluatie zijn genoemd. Die eisen gelden dus voor beide!</a:t>
            </a:r>
          </a:p>
          <a:p>
            <a:pPr lvl="1"/>
            <a:r>
              <a:rPr lang="nl-NL" dirty="0" smtClean="0"/>
              <a:t>“Omvang mag geen criterium zijn”: raadsel, hoe bepaal je de omvang van een deelwaarneming?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8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5239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88547"/>
            <a:ext cx="8642350" cy="927100"/>
          </a:xfrm>
        </p:spPr>
        <p:txBody>
          <a:bodyPr/>
          <a:lstStyle/>
          <a:p>
            <a:r>
              <a:rPr lang="nl-NL" dirty="0" smtClean="0"/>
              <a:t>Eisen aan steekproeven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Gestoken uit de gehele populatie (530,8)</a:t>
            </a:r>
          </a:p>
          <a:p>
            <a:r>
              <a:rPr lang="nl-NL" dirty="0" smtClean="0"/>
              <a:t>Representatief (530,A12)</a:t>
            </a:r>
          </a:p>
          <a:p>
            <a:r>
              <a:rPr lang="nl-NL" dirty="0" smtClean="0"/>
              <a:t>Voldoende groot om het steekproefrisico tot een aanvaardbaar laag niveau terug te brengen (530,7)</a:t>
            </a:r>
          </a:p>
          <a:p>
            <a:r>
              <a:rPr lang="nl-NL" dirty="0" smtClean="0"/>
              <a:t>Afwijkingen die niet atypisch zijn (530,13) worden geëxtrapoleerd (530,14)</a:t>
            </a:r>
          </a:p>
          <a:p>
            <a:pPr lvl="1"/>
            <a:r>
              <a:rPr lang="nl-NL" dirty="0" smtClean="0"/>
              <a:t>Gevolgen bepalen voor de </a:t>
            </a:r>
            <a:r>
              <a:rPr lang="nl-NL" dirty="0" err="1" smtClean="0"/>
              <a:t>toereikendheid</a:t>
            </a:r>
            <a:r>
              <a:rPr lang="nl-NL" dirty="0" smtClean="0"/>
              <a:t> van de controle en voor de verantwoording (530,15)</a:t>
            </a:r>
          </a:p>
          <a:p>
            <a:r>
              <a:rPr lang="nl-NL" dirty="0" smtClean="0"/>
              <a:t>Geprojecteerde fout ter correctie voorgelegd (tenzij onbeduidend), ook bij goedkeuring! (450, 8 en A3)</a:t>
            </a:r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 smtClean="0"/>
              <a:t>20 mei 2015 - Symposium Statistical Auditing </a:t>
            </a:r>
            <a:endParaRPr lang="nl-NL" alt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smtClean="0"/>
              <a:t>Slide </a:t>
            </a:r>
            <a:fld id="{42BC1F3C-3BE1-4224-95DD-86E14650B8CA}" type="slidenum">
              <a:rPr lang="nl-NL" altLang="nl-NL" smtClean="0"/>
              <a:pPr/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710831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999</Words>
  <Application>Microsoft Macintosh PowerPoint</Application>
  <PresentationFormat>Diavoorstelling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Default Design</vt:lpstr>
      <vt:lpstr>Wat zegt de COS over steekproeven en data-analyse?</vt:lpstr>
      <vt:lpstr>                 zoek de verschillen…..</vt:lpstr>
      <vt:lpstr>Vooraf</vt:lpstr>
      <vt:lpstr>De COS</vt:lpstr>
      <vt:lpstr>Cijferanalyse (520)</vt:lpstr>
      <vt:lpstr>Integrale controle</vt:lpstr>
      <vt:lpstr>Kritische deelwaarneming</vt:lpstr>
      <vt:lpstr>Steekproeven (530)</vt:lpstr>
      <vt:lpstr>Eisen aan steekproeven</vt:lpstr>
      <vt:lpstr>Maar dat zoeken naar  fouten, waar staat dat dan?</vt:lpstr>
      <vt:lpstr>Leve data-analyse!</vt:lpstr>
      <vt:lpstr>Dilemma</vt:lpstr>
      <vt:lpstr>De Ballenbak behoort minimaal 80% groene ballen te bevatten</vt:lpstr>
      <vt:lpstr>Conclusies: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relatie tussen  Computer Assisted Auditing Techniques  en Sampling</dc:title>
  <dc:creator>Jacques de Swart</dc:creator>
  <cp:lastModifiedBy>Paul van Batenburg</cp:lastModifiedBy>
  <cp:revision>50</cp:revision>
  <dcterms:created xsi:type="dcterms:W3CDTF">2008-04-23T19:45:34Z</dcterms:created>
  <dcterms:modified xsi:type="dcterms:W3CDTF">2015-05-20T07:31:35Z</dcterms:modified>
</cp:coreProperties>
</file>