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797675" cy="99282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7C"/>
    <a:srgbClr val="005986"/>
    <a:srgbClr val="005F8E"/>
    <a:srgbClr val="006699"/>
    <a:srgbClr val="336699"/>
    <a:srgbClr val="3366CC"/>
    <a:srgbClr val="004A8A"/>
    <a:srgbClr val="009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Click to edit Master text styles</a:t>
            </a:r>
          </a:p>
          <a:p>
            <a:pPr lvl="1"/>
            <a:r>
              <a:rPr lang="nl-NL" altLang="nl-NL" smtClean="0"/>
              <a:t>Second level</a:t>
            </a:r>
          </a:p>
          <a:p>
            <a:pPr lvl="2"/>
            <a:r>
              <a:rPr lang="nl-NL" altLang="nl-NL" smtClean="0"/>
              <a:t>Third level</a:t>
            </a:r>
          </a:p>
          <a:p>
            <a:pPr lvl="3"/>
            <a:r>
              <a:rPr lang="nl-NL" altLang="nl-NL" smtClean="0"/>
              <a:t>Fourth level</a:t>
            </a:r>
          </a:p>
          <a:p>
            <a:pPr lvl="4"/>
            <a:r>
              <a:rPr lang="nl-NL" altLang="nl-NL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4FE571-F542-46DA-8222-AF48C5D30E06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6500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D042D3FD-DC00-4898-9512-E53A13745AF8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8264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B043F914-7ED1-43C5-B714-813DA9A18866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96259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32588" y="341313"/>
            <a:ext cx="2160587" cy="5599112"/>
          </a:xfrm>
        </p:spPr>
        <p:txBody>
          <a:bodyPr vert="eaVert"/>
          <a:lstStyle/>
          <a:p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50825" y="341313"/>
            <a:ext cx="6329363" cy="55991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FD8365ED-713E-48F8-8C8A-508DB26A113B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0663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42BC1F3C-3BE1-4224-95DD-86E14650B8CA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44632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endParaRPr lang="nl-NL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Symposium Statistical Auditing </a:t>
            </a:r>
            <a:endParaRPr lang="nl-NL" alt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A00BB1C8-09D9-4D78-8D6E-C0AC0B522937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51637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2449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2449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22F8EC15-34F2-45A1-82B0-046061612636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7967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E093072C-5976-4347-971B-496A3DF3030A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56103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FED10405-A03F-42B0-90DA-2B01DF2038AB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52373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C9902855-5012-4D4E-948A-026006DD93FE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47380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55DA7BDB-F752-41A0-9412-CB8D97EABBC1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64665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77DDC175-E99C-448D-9737-AABDCF5F8FBD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2868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Griffioen PMS280 (achter)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5514975"/>
            <a:ext cx="3889375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" y="115888"/>
            <a:ext cx="25193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41313"/>
            <a:ext cx="864235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l-NL" altLang="nl-NL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642350" cy="459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Click </a:t>
            </a:r>
            <a:r>
              <a:rPr lang="nl-NL" altLang="nl-NL" dirty="0" err="1" smtClean="0"/>
              <a:t>to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edit</a:t>
            </a:r>
            <a:r>
              <a:rPr lang="nl-NL" altLang="nl-NL" dirty="0" smtClean="0"/>
              <a:t> Master </a:t>
            </a:r>
            <a:r>
              <a:rPr lang="nl-NL" altLang="nl-NL" dirty="0" err="1" smtClean="0"/>
              <a:t>text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styles</a:t>
            </a:r>
            <a:endParaRPr lang="nl-NL" altLang="nl-NL" dirty="0" smtClean="0"/>
          </a:p>
          <a:p>
            <a:pPr lvl="1"/>
            <a:r>
              <a:rPr lang="nl-NL" altLang="nl-NL" dirty="0" smtClean="0"/>
              <a:t>Second level</a:t>
            </a:r>
          </a:p>
          <a:p>
            <a:pPr lvl="2"/>
            <a:r>
              <a:rPr lang="nl-NL" altLang="nl-NL" dirty="0" err="1" smtClean="0"/>
              <a:t>Third</a:t>
            </a:r>
            <a:r>
              <a:rPr lang="nl-NL" altLang="nl-NL" dirty="0" smtClean="0"/>
              <a:t> level</a:t>
            </a:r>
          </a:p>
          <a:p>
            <a:pPr lvl="3"/>
            <a:r>
              <a:rPr lang="nl-NL" altLang="nl-NL" dirty="0" err="1" smtClean="0"/>
              <a:t>Fourth</a:t>
            </a:r>
            <a:r>
              <a:rPr lang="nl-NL" altLang="nl-NL" dirty="0" smtClean="0"/>
              <a:t> level</a:t>
            </a:r>
          </a:p>
          <a:p>
            <a:pPr lvl="4"/>
            <a:r>
              <a:rPr lang="nl-NL" altLang="nl-NL" dirty="0" smtClean="0"/>
              <a:t>Limperg Instituut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650" y="6396038"/>
            <a:ext cx="44450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005F8E"/>
                </a:solidFill>
              </a:defRPr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-227013" y="6407150"/>
            <a:ext cx="971551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i="1">
                <a:solidFill>
                  <a:srgbClr val="005F8E"/>
                </a:solidFill>
              </a:defRPr>
            </a:lvl1pPr>
          </a:lstStyle>
          <a:p>
            <a:r>
              <a:rPr lang="nl-NL" altLang="nl-NL"/>
              <a:t>Slide </a:t>
            </a:r>
            <a:fld id="{22F05993-5E92-4B6E-8C94-5FDC6D577850}" type="slidenum">
              <a:rPr lang="nl-NL" altLang="nl-NL"/>
              <a:pPr/>
              <a:t>‹#›</a:t>
            </a:fld>
            <a:endParaRPr lang="nl-NL" altLang="nl-NL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0" y="6237288"/>
            <a:ext cx="7885113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852488" y="6237288"/>
            <a:ext cx="0" cy="633412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5148263" y="6237288"/>
            <a:ext cx="0" cy="633412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pic>
        <p:nvPicPr>
          <p:cNvPr id="1037" name="Picture 13" descr="limperg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0"/>
            <a:ext cx="539750" cy="2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0"/>
            <a:ext cx="8604250" cy="207963"/>
          </a:xfrm>
          <a:prstGeom prst="rect">
            <a:avLst/>
          </a:prstGeom>
          <a:solidFill>
            <a:srgbClr val="004A8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196850"/>
            <a:ext cx="9144000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43" name="Line 19"/>
          <p:cNvSpPr>
            <a:spLocks noChangeShapeType="1"/>
          </p:cNvSpPr>
          <p:nvPr userDrawn="1"/>
        </p:nvSpPr>
        <p:spPr bwMode="auto">
          <a:xfrm>
            <a:off x="8820150" y="6237288"/>
            <a:ext cx="481013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4A8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4A8A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4A8A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4A8A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6C18D6CB-B72A-4998-928F-E66F3E045AB9}" type="slidenum">
              <a:rPr lang="nl-NL" altLang="nl-NL"/>
              <a:pPr/>
              <a:t>1</a:t>
            </a:fld>
            <a:endParaRPr lang="nl-NL" altLang="nl-NL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836613"/>
            <a:ext cx="8642350" cy="2763837"/>
          </a:xfrm>
        </p:spPr>
        <p:txBody>
          <a:bodyPr/>
          <a:lstStyle/>
          <a:p>
            <a:r>
              <a:rPr lang="nl-NL" altLang="nl-NL" sz="3600" dirty="0" smtClean="0"/>
              <a:t>Beelden en verbeelden, wat cijfers zeggen en wat niet</a:t>
            </a:r>
            <a:br>
              <a:rPr lang="nl-NL" altLang="nl-NL" sz="3600" dirty="0" smtClean="0"/>
            </a:br>
            <a:r>
              <a:rPr lang="nl-NL" altLang="nl-NL" sz="3600" dirty="0" smtClean="0"/>
              <a:t/>
            </a:r>
            <a:br>
              <a:rPr lang="nl-NL" altLang="nl-NL" sz="3600" dirty="0" smtClean="0"/>
            </a:br>
            <a:r>
              <a:rPr lang="nl-NL" altLang="nl-NL" sz="1600" dirty="0" smtClean="0"/>
              <a:t>verantwoord inzetten van statistische methoden en technieken</a:t>
            </a:r>
            <a:r>
              <a:rPr lang="nl-NL" altLang="nl-NL" sz="3600" dirty="0" smtClean="0"/>
              <a:t/>
            </a:r>
            <a:br>
              <a:rPr lang="nl-NL" altLang="nl-NL" sz="3600" dirty="0" smtClean="0"/>
            </a:br>
            <a:endParaRPr lang="nl-NL" altLang="nl-NL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altLang="nl-NL" sz="2800" dirty="0" err="1" smtClean="0"/>
              <a:t>Alex</a:t>
            </a:r>
            <a:r>
              <a:rPr lang="nl-NL" altLang="nl-NL" sz="2800" dirty="0" smtClean="0"/>
              <a:t> </a:t>
            </a:r>
            <a:r>
              <a:rPr lang="nl-NL" altLang="nl-NL" sz="2800" dirty="0" err="1" smtClean="0"/>
              <a:t>Brenninkmeijer</a:t>
            </a:r>
            <a:endParaRPr lang="nl-NL" alt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2</a:t>
            </a:fld>
            <a:endParaRPr lang="nl-NL" altLang="nl-NL"/>
          </a:p>
        </p:txBody>
      </p:sp>
      <p:cxnSp>
        <p:nvCxnSpPr>
          <p:cNvPr id="7" name="Straight Arrow Connector 2"/>
          <p:cNvCxnSpPr>
            <a:cxnSpLocks noChangeShapeType="1"/>
          </p:cNvCxnSpPr>
          <p:nvPr/>
        </p:nvCxnSpPr>
        <p:spPr bwMode="auto">
          <a:xfrm>
            <a:off x="2339752" y="2806019"/>
            <a:ext cx="3816350" cy="0"/>
          </a:xfrm>
          <a:prstGeom prst="straightConnector1">
            <a:avLst/>
          </a:prstGeom>
          <a:noFill/>
          <a:ln w="635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095402" y="1700808"/>
            <a:ext cx="2305050" cy="22320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9" name="Curved Left Arrow 8"/>
          <p:cNvSpPr>
            <a:spLocks noChangeArrowheads="1"/>
          </p:cNvSpPr>
          <p:nvPr/>
        </p:nvSpPr>
        <p:spPr bwMode="auto">
          <a:xfrm>
            <a:off x="4241007" y="1848445"/>
            <a:ext cx="900112" cy="1936750"/>
          </a:xfrm>
          <a:prstGeom prst="curvedLeftArrow">
            <a:avLst>
              <a:gd name="adj1" fmla="val 25003"/>
              <a:gd name="adj2" fmla="val 50026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83566" y="1446492"/>
            <a:ext cx="1939925" cy="14650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  <a:defRPr/>
            </a:pPr>
            <a:endParaRPr lang="nl-NL" altLang="en-US" b="0" dirty="0">
              <a:solidFill>
                <a:schemeClr val="accent4">
                  <a:lumMod val="65000"/>
                  <a:lumOff val="35000"/>
                </a:schemeClr>
              </a:solidFill>
              <a:latin typeface="Myriad Pro" pitchFamily="34" charset="0"/>
              <a:cs typeface="+mn-cs"/>
            </a:endParaRPr>
          </a:p>
          <a:p>
            <a:pPr marL="285750" indent="-285750">
              <a:buFont typeface="Courier New" panose="02070309020205020404" pitchFamily="49" charset="0"/>
              <a:buChar char="o"/>
              <a:defRPr/>
            </a:pPr>
            <a:endParaRPr lang="nl-NL" altLang="en-US" b="0" dirty="0">
              <a:solidFill>
                <a:schemeClr val="accent4">
                  <a:lumMod val="65000"/>
                  <a:lumOff val="35000"/>
                </a:schemeClr>
              </a:solidFill>
              <a:latin typeface="Myriad Pro" pitchFamily="34" charset="0"/>
              <a:cs typeface="+mn-cs"/>
            </a:endParaRPr>
          </a:p>
          <a:p>
            <a:pPr>
              <a:lnSpc>
                <a:spcPct val="145000"/>
              </a:lnSpc>
              <a:defRPr/>
            </a:pPr>
            <a:r>
              <a:rPr lang="nl-NL" altLang="en-US" sz="1600" dirty="0">
                <a:solidFill>
                  <a:srgbClr val="0094A4"/>
                </a:solidFill>
                <a:latin typeface="+mj-lt"/>
                <a:ea typeface="+mj-ea"/>
                <a:cs typeface="+mj-cs"/>
              </a:rPr>
              <a:t>Verantwoorden</a:t>
            </a:r>
          </a:p>
          <a:p>
            <a:pPr>
              <a:defRPr/>
            </a:pPr>
            <a:endParaRPr lang="nl-NL" sz="1600" b="0" dirty="0">
              <a:solidFill>
                <a:schemeClr val="accent4">
                  <a:lumMod val="65000"/>
                  <a:lumOff val="35000"/>
                </a:schemeClr>
              </a:solidFill>
              <a:latin typeface="Euphemia" panose="020B0503040102020104" pitchFamily="34" charset="0"/>
              <a:cs typeface="+mn-cs"/>
            </a:endParaRPr>
          </a:p>
          <a:p>
            <a:pPr>
              <a:defRPr/>
            </a:pPr>
            <a:endParaRPr lang="nl-NL" sz="1400" dirty="0">
              <a:solidFill>
                <a:schemeClr val="accent4">
                  <a:lumMod val="50000"/>
                  <a:lumOff val="50000"/>
                </a:schemeClr>
              </a:solidFill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89419" y="1446492"/>
            <a:ext cx="3133030" cy="14650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  <a:defRPr/>
            </a:pPr>
            <a:endParaRPr lang="nl-NL" altLang="en-US" b="0" dirty="0">
              <a:solidFill>
                <a:schemeClr val="accent4">
                  <a:lumMod val="65000"/>
                  <a:lumOff val="35000"/>
                </a:schemeClr>
              </a:solidFill>
              <a:latin typeface="Myriad Pro" pitchFamily="34" charset="0"/>
              <a:cs typeface="+mn-cs"/>
            </a:endParaRPr>
          </a:p>
          <a:p>
            <a:pPr marL="285750" indent="-285750">
              <a:buFont typeface="Courier New" panose="02070309020205020404" pitchFamily="49" charset="0"/>
              <a:buChar char="o"/>
              <a:defRPr/>
            </a:pPr>
            <a:endParaRPr lang="nl-NL" altLang="en-US" b="0" dirty="0">
              <a:solidFill>
                <a:schemeClr val="accent4">
                  <a:lumMod val="65000"/>
                  <a:lumOff val="35000"/>
                </a:schemeClr>
              </a:solidFill>
              <a:latin typeface="Myriad Pro" pitchFamily="34" charset="0"/>
              <a:cs typeface="+mn-cs"/>
            </a:endParaRPr>
          </a:p>
          <a:p>
            <a:pPr>
              <a:lnSpc>
                <a:spcPct val="145000"/>
              </a:lnSpc>
              <a:defRPr/>
            </a:pPr>
            <a:r>
              <a:rPr lang="nl-NL" altLang="en-US" sz="1600" dirty="0">
                <a:solidFill>
                  <a:srgbClr val="0094A4"/>
                </a:solidFill>
                <a:latin typeface="+mj-lt"/>
                <a:ea typeface="+mj-ea"/>
                <a:cs typeface="+mj-cs"/>
              </a:rPr>
              <a:t>Verantwoording afleggen</a:t>
            </a:r>
          </a:p>
          <a:p>
            <a:pPr>
              <a:defRPr/>
            </a:pPr>
            <a:endParaRPr lang="nl-NL" sz="1600" b="0" dirty="0">
              <a:solidFill>
                <a:schemeClr val="accent4">
                  <a:lumMod val="65000"/>
                  <a:lumOff val="35000"/>
                </a:schemeClr>
              </a:solidFill>
              <a:latin typeface="Euphemia" panose="020B0503040102020104" pitchFamily="34" charset="0"/>
              <a:cs typeface="+mn-cs"/>
            </a:endParaRPr>
          </a:p>
          <a:p>
            <a:pPr>
              <a:defRPr/>
            </a:pPr>
            <a:endParaRPr lang="nl-NL" sz="1400" dirty="0">
              <a:solidFill>
                <a:schemeClr val="accent4">
                  <a:lumMod val="50000"/>
                  <a:lumOff val="50000"/>
                </a:schemeClr>
              </a:solidFill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74763" y="4408488"/>
            <a:ext cx="6832600" cy="16250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lnSpc>
                <a:spcPct val="145000"/>
              </a:lnSpc>
              <a:buFont typeface="Courier New" panose="02070309020205020404" pitchFamily="49" charset="0"/>
              <a:buChar char="o"/>
              <a:defRPr/>
            </a:pPr>
            <a:r>
              <a:rPr lang="nl-NL" altLang="en-US" sz="1600" dirty="0" smtClean="0">
                <a:solidFill>
                  <a:srgbClr val="0094A4"/>
                </a:solidFill>
                <a:latin typeface="+mj-lt"/>
                <a:ea typeface="+mj-ea"/>
                <a:cs typeface="+mj-cs"/>
              </a:rPr>
              <a:t>Rekenschap </a:t>
            </a:r>
            <a:r>
              <a:rPr lang="nl-NL" altLang="en-US" sz="1600" dirty="0">
                <a:solidFill>
                  <a:srgbClr val="0094A4"/>
                </a:solidFill>
                <a:latin typeface="+mj-lt"/>
                <a:ea typeface="+mj-ea"/>
                <a:cs typeface="+mj-cs"/>
              </a:rPr>
              <a:t>afleggen is géén doel op zich</a:t>
            </a:r>
          </a:p>
          <a:p>
            <a:pPr marL="742950" lvl="1" indent="-285750">
              <a:lnSpc>
                <a:spcPct val="145000"/>
              </a:lnSpc>
              <a:buFont typeface="Wingdings" panose="05000000000000000000" pitchFamily="2" charset="2"/>
              <a:buChar char="ü"/>
              <a:defRPr/>
            </a:pPr>
            <a:r>
              <a:rPr lang="nl-NL" altLang="en-US" sz="1600" dirty="0" smtClean="0">
                <a:solidFill>
                  <a:srgbClr val="0094A4"/>
                </a:solidFill>
                <a:latin typeface="+mj-lt"/>
                <a:ea typeface="+mj-ea"/>
                <a:cs typeface="+mj-cs"/>
              </a:rPr>
              <a:t>inzicht </a:t>
            </a:r>
            <a:r>
              <a:rPr lang="nl-NL" altLang="en-US" sz="1600" dirty="0">
                <a:solidFill>
                  <a:srgbClr val="0094A4"/>
                </a:solidFill>
                <a:latin typeface="+mj-lt"/>
                <a:ea typeface="+mj-ea"/>
                <a:cs typeface="+mj-cs"/>
              </a:rPr>
              <a:t>in financieel management</a:t>
            </a:r>
          </a:p>
          <a:p>
            <a:pPr marL="742950" lvl="1" indent="-285750">
              <a:lnSpc>
                <a:spcPct val="145000"/>
              </a:lnSpc>
              <a:buFont typeface="Wingdings" panose="05000000000000000000" pitchFamily="2" charset="2"/>
              <a:buChar char="ü"/>
              <a:defRPr/>
            </a:pPr>
            <a:r>
              <a:rPr lang="nl-NL" altLang="en-US" sz="1600" dirty="0">
                <a:solidFill>
                  <a:srgbClr val="0094A4"/>
                </a:solidFill>
                <a:latin typeface="+mj-lt"/>
                <a:ea typeface="+mj-ea"/>
                <a:cs typeface="+mj-cs"/>
              </a:rPr>
              <a:t>‘leren’ van goede en minder goede </a:t>
            </a:r>
            <a:r>
              <a:rPr lang="nl-NL" altLang="en-US" sz="1600" dirty="0" smtClean="0">
                <a:solidFill>
                  <a:srgbClr val="0094A4"/>
                </a:solidFill>
                <a:latin typeface="+mj-lt"/>
                <a:ea typeface="+mj-ea"/>
                <a:cs typeface="+mj-cs"/>
              </a:rPr>
              <a:t>ervaringen, de leercirkel</a:t>
            </a:r>
            <a:endParaRPr lang="nl-NL" altLang="en-US" sz="1600" dirty="0">
              <a:solidFill>
                <a:srgbClr val="0094A4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endParaRPr lang="nl-NL" sz="1600" b="0" dirty="0">
              <a:solidFill>
                <a:schemeClr val="accent4">
                  <a:lumMod val="65000"/>
                  <a:lumOff val="35000"/>
                </a:schemeClr>
              </a:solidFill>
              <a:latin typeface="Euphemia" panose="020B0503040102020104" pitchFamily="34" charset="0"/>
              <a:cs typeface="+mn-cs"/>
            </a:endParaRPr>
          </a:p>
          <a:p>
            <a:pPr>
              <a:defRPr/>
            </a:pPr>
            <a:endParaRPr lang="nl-NL" sz="1400" dirty="0">
              <a:solidFill>
                <a:schemeClr val="accent4">
                  <a:lumMod val="50000"/>
                  <a:lumOff val="50000"/>
                </a:schemeClr>
              </a:solidFill>
              <a:cs typeface="+mn-cs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41313"/>
            <a:ext cx="8642350" cy="927100"/>
          </a:xfrm>
        </p:spPr>
        <p:txBody>
          <a:bodyPr/>
          <a:lstStyle/>
          <a:p>
            <a:r>
              <a:rPr lang="nl-NL" altLang="nl-NL" sz="2000" dirty="0" smtClean="0"/>
              <a:t>Rol </a:t>
            </a:r>
            <a:r>
              <a:rPr lang="nl-NL" altLang="nl-NL" sz="2000" dirty="0" smtClean="0"/>
              <a:t>van de Europese Rekenkamer</a:t>
            </a:r>
            <a:endParaRPr lang="nl-NL" alt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1173BA35-8D36-4555-9B0F-F0F430C9B95C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000" dirty="0" smtClean="0"/>
              <a:t>Dilemma van de Europese Rekenkamer</a:t>
            </a:r>
            <a:endParaRPr lang="nl-NL" altLang="nl-NL" sz="2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nl-NL" sz="2800" dirty="0" smtClean="0"/>
              <a:t>Groot aantal transacties, verrichtingen (miljoenen)</a:t>
            </a:r>
          </a:p>
          <a:p>
            <a:r>
              <a:rPr lang="nl-NL" altLang="nl-NL" sz="2800" dirty="0" smtClean="0"/>
              <a:t>Grote diversiteit (melk, fietspad, hightech lab</a:t>
            </a:r>
            <a:r>
              <a:rPr lang="nl-NL" altLang="nl-NL" sz="2800" dirty="0" smtClean="0"/>
              <a:t>)</a:t>
            </a:r>
          </a:p>
          <a:p>
            <a:pPr lvl="1"/>
            <a:r>
              <a:rPr lang="nl-NL" altLang="nl-NL" sz="2000" dirty="0" smtClean="0"/>
              <a:t>28 landen, 500 programma’s</a:t>
            </a:r>
            <a:endParaRPr lang="nl-NL" altLang="nl-NL" sz="2000" dirty="0" smtClean="0"/>
          </a:p>
          <a:p>
            <a:r>
              <a:rPr lang="nl-NL" altLang="nl-NL" sz="2800" dirty="0" smtClean="0"/>
              <a:t>Gezamenlijke financiering (regionaal, nationaal, Europees)</a:t>
            </a:r>
          </a:p>
          <a:p>
            <a:r>
              <a:rPr lang="nl-NL" altLang="nl-NL" sz="2800" dirty="0" smtClean="0"/>
              <a:t>Gedeelde verantwoording (regionaal, nationaal, Europees)</a:t>
            </a:r>
            <a:endParaRPr lang="nl-NL" altLang="nl-NL" sz="2800" dirty="0"/>
          </a:p>
        </p:txBody>
      </p:sp>
    </p:spTree>
    <p:extLst>
      <p:ext uri="{BB962C8B-B14F-4D97-AF65-F5344CB8AC3E}">
        <p14:creationId xmlns:p14="http://schemas.microsoft.com/office/powerpoint/2010/main" val="62538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1173BA35-8D36-4555-9B0F-F0F430C9B95C}" type="slidenum">
              <a:rPr lang="nl-NL" altLang="nl-NL"/>
              <a:pPr/>
              <a:t>4</a:t>
            </a:fld>
            <a:endParaRPr lang="nl-NL" altLang="nl-NL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341313"/>
            <a:ext cx="7273502" cy="927100"/>
          </a:xfrm>
        </p:spPr>
        <p:txBody>
          <a:bodyPr/>
          <a:lstStyle/>
          <a:p>
            <a:r>
              <a:rPr lang="nl-NL" altLang="nl-NL" dirty="0" smtClean="0"/>
              <a:t>De methode ofwel ‘DAS’</a:t>
            </a:r>
            <a:endParaRPr lang="nl-NL" altLang="nl-NL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nl-NL" sz="2800" dirty="0" smtClean="0"/>
              <a:t>Kenmerken</a:t>
            </a:r>
          </a:p>
          <a:p>
            <a:pPr lvl="1"/>
            <a:r>
              <a:rPr lang="nl-NL" altLang="nl-NL" sz="2000" dirty="0"/>
              <a:t>s</a:t>
            </a:r>
            <a:r>
              <a:rPr lang="nl-NL" altLang="nl-NL" sz="2000" dirty="0" smtClean="0"/>
              <a:t>teekproeven van verrichtingen getrokken uit gehele EU-begroting</a:t>
            </a:r>
          </a:p>
          <a:p>
            <a:r>
              <a:rPr lang="nl-NL" altLang="nl-NL" sz="2800" dirty="0"/>
              <a:t>Werkwijze</a:t>
            </a:r>
          </a:p>
          <a:p>
            <a:pPr lvl="1"/>
            <a:r>
              <a:rPr lang="nl-NL" altLang="nl-NL" sz="2000" dirty="0"/>
              <a:t>controle verrichtingen (steekproef) ter plaatse: op reis door Europa</a:t>
            </a:r>
          </a:p>
          <a:p>
            <a:r>
              <a:rPr lang="nl-NL" altLang="nl-NL" sz="2800" dirty="0"/>
              <a:t>Kosten</a:t>
            </a:r>
          </a:p>
          <a:p>
            <a:pPr lvl="1"/>
            <a:r>
              <a:rPr lang="nl-NL" altLang="nl-NL" sz="2000" dirty="0"/>
              <a:t>80 miljoen euro per jaar</a:t>
            </a:r>
          </a:p>
          <a:p>
            <a:r>
              <a:rPr lang="nl-NL" altLang="nl-NL" sz="2800" dirty="0"/>
              <a:t>Uitkomst</a:t>
            </a:r>
          </a:p>
          <a:p>
            <a:pPr lvl="1"/>
            <a:r>
              <a:rPr lang="nl-NL" altLang="nl-NL" sz="2000" dirty="0" smtClean="0"/>
              <a:t>Kwantificering, “5%”</a:t>
            </a: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62538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1173BA35-8D36-4555-9B0F-F0F430C9B95C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5" y="341313"/>
            <a:ext cx="7417519" cy="927100"/>
          </a:xfrm>
        </p:spPr>
        <p:txBody>
          <a:bodyPr/>
          <a:lstStyle/>
          <a:p>
            <a:r>
              <a:rPr lang="nl-NL" altLang="nl-NL" dirty="0" smtClean="0"/>
              <a:t>Uitkomsten 2007 - 2013</a:t>
            </a:r>
            <a:endParaRPr lang="nl-NL" altLang="nl-NL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44" y="1600200"/>
            <a:ext cx="8695528" cy="4364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538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1173BA35-8D36-4555-9B0F-F0F430C9B95C}" type="slidenum">
              <a:rPr lang="nl-NL" altLang="nl-NL"/>
              <a:pPr/>
              <a:t>6</a:t>
            </a:fld>
            <a:endParaRPr lang="nl-NL" altLang="nl-NL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000" dirty="0"/>
              <a:t>Welke lessen kunnen we leren?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nl-NL" dirty="0" smtClean="0"/>
              <a:t>‘fout-percentage’</a:t>
            </a:r>
          </a:p>
          <a:p>
            <a:pPr lvl="1"/>
            <a:r>
              <a:rPr lang="nl-NL" altLang="nl-NL" sz="2000" dirty="0" smtClean="0"/>
              <a:t>financiële </a:t>
            </a:r>
            <a:r>
              <a:rPr lang="nl-NL" altLang="nl-NL" sz="2000" dirty="0"/>
              <a:t>audit versus compliance audit</a:t>
            </a:r>
          </a:p>
          <a:p>
            <a:r>
              <a:rPr lang="nl-NL" altLang="nl-NL" dirty="0"/>
              <a:t>m</a:t>
            </a:r>
            <a:r>
              <a:rPr lang="nl-NL" altLang="nl-NL" dirty="0" smtClean="0"/>
              <a:t>aterialiteit</a:t>
            </a:r>
          </a:p>
          <a:p>
            <a:pPr lvl="1"/>
            <a:r>
              <a:rPr lang="nl-NL" altLang="nl-NL" sz="2000" dirty="0"/>
              <a:t>kwantificering, of toch niet?</a:t>
            </a:r>
          </a:p>
          <a:p>
            <a:pPr lvl="1"/>
            <a:r>
              <a:rPr lang="nl-NL" altLang="nl-NL" sz="2000" dirty="0"/>
              <a:t>bijvoorbeeld: openbare aanbesteding</a:t>
            </a:r>
          </a:p>
          <a:p>
            <a:r>
              <a:rPr lang="nl-NL" altLang="nl-NL" dirty="0"/>
              <a:t>c</a:t>
            </a:r>
            <a:r>
              <a:rPr lang="nl-NL" altLang="nl-NL" dirty="0" smtClean="0"/>
              <a:t>onsequenties</a:t>
            </a:r>
          </a:p>
          <a:p>
            <a:pPr lvl="1"/>
            <a:r>
              <a:rPr lang="nl-NL" altLang="nl-NL" sz="2000" dirty="0" smtClean="0"/>
              <a:t>schouderophalen (beschrijven van wat bekend is: bias?)</a:t>
            </a:r>
          </a:p>
          <a:p>
            <a:pPr lvl="1"/>
            <a:r>
              <a:rPr lang="nl-NL" altLang="nl-NL" sz="2000" i="1" dirty="0" smtClean="0"/>
              <a:t>‘</a:t>
            </a:r>
            <a:r>
              <a:rPr lang="nl-NL" altLang="nl-NL" sz="2000" i="1" dirty="0" err="1" smtClean="0"/>
              <a:t>herlabelen</a:t>
            </a:r>
            <a:r>
              <a:rPr lang="nl-NL" altLang="nl-NL" sz="2000" i="1" dirty="0" smtClean="0"/>
              <a:t>’</a:t>
            </a:r>
            <a:r>
              <a:rPr lang="nl-NL" altLang="nl-NL" sz="2000" dirty="0" smtClean="0"/>
              <a:t> van projecten (nieuwe bonnetjes inleveren)</a:t>
            </a:r>
          </a:p>
          <a:p>
            <a:pPr lvl="1"/>
            <a:r>
              <a:rPr lang="nl-NL" altLang="nl-NL" sz="2000" dirty="0" smtClean="0"/>
              <a:t>t</a:t>
            </a:r>
            <a:r>
              <a:rPr lang="nl-NL" altLang="nl-NL" sz="2000" dirty="0" smtClean="0"/>
              <a:t>erugvorderen, </a:t>
            </a:r>
            <a:r>
              <a:rPr lang="nl-NL" altLang="nl-NL" sz="2000" dirty="0" smtClean="0"/>
              <a:t>nationaal (niet de ontvangers van subsidies)</a:t>
            </a: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5438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1173BA35-8D36-4555-9B0F-F0F430C9B95C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341313"/>
            <a:ext cx="7417518" cy="927100"/>
          </a:xfrm>
        </p:spPr>
        <p:txBody>
          <a:bodyPr/>
          <a:lstStyle/>
          <a:p>
            <a:r>
              <a:rPr lang="nl-NL" altLang="nl-NL" dirty="0" smtClean="0"/>
              <a:t>Dank voor uw </a:t>
            </a:r>
            <a:r>
              <a:rPr lang="nl-NL" altLang="nl-NL" dirty="0" smtClean="0"/>
              <a:t>aandacht</a:t>
            </a:r>
            <a:endParaRPr lang="nl-NL" altLang="nl-NL" dirty="0"/>
          </a:p>
        </p:txBody>
      </p:sp>
      <p:pic>
        <p:nvPicPr>
          <p:cNvPr id="7" name="Picture 8" descr="http://ih1.redbubble.net/image.4160923.1914/flat,550x550,075,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6832"/>
            <a:ext cx="6093000" cy="3977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38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255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Beelden en verbeelden, wat cijfers zeggen en wat niet  verantwoord inzetten van statistische methoden en technieken </vt:lpstr>
      <vt:lpstr>Rol van de Europese Rekenkamer</vt:lpstr>
      <vt:lpstr>Dilemma van de Europese Rekenkamer</vt:lpstr>
      <vt:lpstr>De methode ofwel ‘DAS’</vt:lpstr>
      <vt:lpstr>Uitkomsten 2007 - 2013</vt:lpstr>
      <vt:lpstr>Welke lessen kunnen we leren?</vt:lpstr>
      <vt:lpstr>Dank voor uw aandacht</vt:lpstr>
    </vt:vector>
  </TitlesOfParts>
  <Company>PricewaterhouseCoopers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relatie tussen  Computer Assisted Auditing Techniques  en Sampling</dc:title>
  <dc:creator>Jacques de Swart</dc:creator>
  <cp:lastModifiedBy>RAPHAEL DEBETS</cp:lastModifiedBy>
  <cp:revision>19</cp:revision>
  <cp:lastPrinted>2015-03-24T08:13:40Z</cp:lastPrinted>
  <dcterms:created xsi:type="dcterms:W3CDTF">2008-04-23T19:45:34Z</dcterms:created>
  <dcterms:modified xsi:type="dcterms:W3CDTF">2015-03-24T08:30:45Z</dcterms:modified>
</cp:coreProperties>
</file>