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4" r:id="rId3"/>
    <p:sldId id="257" r:id="rId4"/>
    <p:sldId id="258" r:id="rId5"/>
    <p:sldId id="260" r:id="rId6"/>
    <p:sldId id="259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7C"/>
    <a:srgbClr val="005986"/>
    <a:srgbClr val="005F8E"/>
    <a:srgbClr val="006699"/>
    <a:srgbClr val="336699"/>
    <a:srgbClr val="3366CC"/>
    <a:srgbClr val="004A8A"/>
    <a:srgbClr val="0094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10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 altLang="nl-NL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 altLang="nl-NL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Click to edit Master text styles</a:t>
            </a:r>
          </a:p>
          <a:p>
            <a:pPr lvl="1"/>
            <a:r>
              <a:rPr lang="nl-NL" altLang="nl-NL" smtClean="0"/>
              <a:t>Second level</a:t>
            </a:r>
          </a:p>
          <a:p>
            <a:pPr lvl="2"/>
            <a:r>
              <a:rPr lang="nl-NL" altLang="nl-NL" smtClean="0"/>
              <a:t>Third level</a:t>
            </a:r>
          </a:p>
          <a:p>
            <a:pPr lvl="3"/>
            <a:r>
              <a:rPr lang="nl-NL" altLang="nl-NL" smtClean="0"/>
              <a:t>Fourth level</a:t>
            </a:r>
          </a:p>
          <a:p>
            <a:pPr lvl="4"/>
            <a:r>
              <a:rPr lang="nl-NL" altLang="nl-NL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 altLang="nl-NL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E4FE571-F542-46DA-8222-AF48C5D30E06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65001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 dirty="0" smtClean="0"/>
              <a:t>28 mei 2014 -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D042D3FD-DC00-4898-9512-E53A13745AF8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8264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 dirty="0" smtClean="0"/>
              <a:t>28 mei 2014 -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B043F914-7ED1-43C5-B714-813DA9A18866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96259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732588" y="341313"/>
            <a:ext cx="2160587" cy="5599112"/>
          </a:xfrm>
        </p:spPr>
        <p:txBody>
          <a:bodyPr vert="eaVert"/>
          <a:lstStyle/>
          <a:p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250825" y="341313"/>
            <a:ext cx="6329363" cy="559911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 dirty="0" smtClean="0"/>
              <a:t>28 mei 2014 -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FD8365ED-713E-48F8-8C8A-508DB26A113B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06636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 dirty="0" smtClean="0"/>
              <a:t>28 mei 2014 -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42BC1F3C-3BE1-4224-95DD-86E14650B8CA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446323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endParaRPr lang="nl-NL" dirty="0" smtClean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 dirty="0" smtClean="0"/>
              <a:t>28 mei 2014 - Symposium Statistical Auditing </a:t>
            </a:r>
            <a:endParaRPr lang="nl-NL" alt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A00BB1C8-09D9-4D78-8D6E-C0AC0B522937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51637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244975" cy="4598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4244975" cy="4598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 dirty="0" smtClean="0"/>
              <a:t>28 mei 2014 -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22F8EC15-34F2-45A1-82B0-046061612636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79679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 dirty="0" smtClean="0"/>
              <a:t>28 mei 2014 -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E093072C-5976-4347-971B-496A3DF3030A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156103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 dirty="0" smtClean="0"/>
              <a:t>28 mei 2014 -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FED10405-A03F-42B0-90DA-2B01DF2038AB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52373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 dirty="0" smtClean="0"/>
              <a:t>28 mei 2014 -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C9902855-5012-4D4E-948A-026006DD93FE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47380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 dirty="0" smtClean="0"/>
              <a:t>28 mei 2014 -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55DA7BDB-F752-41A0-9412-CB8D97EABBC1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64665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 dirty="0" smtClean="0"/>
              <a:t>28 mei 2014 -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77DDC175-E99C-448D-9737-AABDCF5F8FBD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2868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2" name="Picture 18" descr="Griffioen PMS280 (achter)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5514975"/>
            <a:ext cx="3889375" cy="115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950" y="115888"/>
            <a:ext cx="251936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341313"/>
            <a:ext cx="8642350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nl-NL" altLang="nl-NL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642350" cy="4598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 smtClean="0"/>
              <a:t>Click </a:t>
            </a:r>
            <a:r>
              <a:rPr lang="nl-NL" altLang="nl-NL" dirty="0" err="1" smtClean="0"/>
              <a:t>to</a:t>
            </a:r>
            <a:r>
              <a:rPr lang="nl-NL" altLang="nl-NL" dirty="0" smtClean="0"/>
              <a:t> </a:t>
            </a:r>
            <a:r>
              <a:rPr lang="nl-NL" altLang="nl-NL" dirty="0" err="1" smtClean="0"/>
              <a:t>edit</a:t>
            </a:r>
            <a:r>
              <a:rPr lang="nl-NL" altLang="nl-NL" dirty="0" smtClean="0"/>
              <a:t> Master </a:t>
            </a:r>
            <a:r>
              <a:rPr lang="nl-NL" altLang="nl-NL" dirty="0" err="1" smtClean="0"/>
              <a:t>text</a:t>
            </a:r>
            <a:r>
              <a:rPr lang="nl-NL" altLang="nl-NL" dirty="0" smtClean="0"/>
              <a:t> </a:t>
            </a:r>
            <a:r>
              <a:rPr lang="nl-NL" altLang="nl-NL" dirty="0" err="1" smtClean="0"/>
              <a:t>styles</a:t>
            </a:r>
            <a:endParaRPr lang="nl-NL" altLang="nl-NL" dirty="0" smtClean="0"/>
          </a:p>
          <a:p>
            <a:pPr lvl="1"/>
            <a:r>
              <a:rPr lang="nl-NL" altLang="nl-NL" dirty="0" smtClean="0"/>
              <a:t>Second level</a:t>
            </a:r>
          </a:p>
          <a:p>
            <a:pPr lvl="2"/>
            <a:r>
              <a:rPr lang="nl-NL" altLang="nl-NL" dirty="0" err="1" smtClean="0"/>
              <a:t>Third</a:t>
            </a:r>
            <a:r>
              <a:rPr lang="nl-NL" altLang="nl-NL" dirty="0" smtClean="0"/>
              <a:t> level</a:t>
            </a:r>
          </a:p>
          <a:p>
            <a:pPr lvl="3"/>
            <a:r>
              <a:rPr lang="nl-NL" altLang="nl-NL" dirty="0" err="1" smtClean="0"/>
              <a:t>Fourth</a:t>
            </a:r>
            <a:r>
              <a:rPr lang="nl-NL" altLang="nl-NL" dirty="0" smtClean="0"/>
              <a:t> level</a:t>
            </a:r>
          </a:p>
          <a:p>
            <a:pPr lvl="4"/>
            <a:r>
              <a:rPr lang="nl-NL" altLang="nl-NL" dirty="0" smtClean="0"/>
              <a:t>Limperg Instituut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5650" y="6396038"/>
            <a:ext cx="44450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600">
                <a:solidFill>
                  <a:srgbClr val="005F8E"/>
                </a:solidFill>
              </a:defRPr>
            </a:lvl1pPr>
          </a:lstStyle>
          <a:p>
            <a:r>
              <a:rPr lang="nl-NL" altLang="nl-NL" dirty="0" smtClean="0"/>
              <a:t>28 mei 2014 -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-227013" y="6407150"/>
            <a:ext cx="971551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i="1">
                <a:solidFill>
                  <a:srgbClr val="005F8E"/>
                </a:solidFill>
              </a:defRPr>
            </a:lvl1pPr>
          </a:lstStyle>
          <a:p>
            <a:r>
              <a:rPr lang="nl-NL" altLang="nl-NL"/>
              <a:t>Slide </a:t>
            </a:r>
            <a:fld id="{22F05993-5E92-4B6E-8C94-5FDC6D577850}" type="slidenum">
              <a:rPr lang="nl-NL" altLang="nl-NL"/>
              <a:pPr/>
              <a:t>‹nr.›</a:t>
            </a:fld>
            <a:endParaRPr lang="nl-NL" altLang="nl-NL"/>
          </a:p>
        </p:txBody>
      </p:sp>
      <p:sp>
        <p:nvSpPr>
          <p:cNvPr id="1031" name="Line 7"/>
          <p:cNvSpPr>
            <a:spLocks noChangeShapeType="1"/>
          </p:cNvSpPr>
          <p:nvPr userDrawn="1"/>
        </p:nvSpPr>
        <p:spPr bwMode="auto">
          <a:xfrm>
            <a:off x="0" y="6237288"/>
            <a:ext cx="7885113" cy="0"/>
          </a:xfrm>
          <a:prstGeom prst="line">
            <a:avLst/>
          </a:prstGeom>
          <a:noFill/>
          <a:ln w="254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852488" y="6237288"/>
            <a:ext cx="0" cy="633412"/>
          </a:xfrm>
          <a:prstGeom prst="line">
            <a:avLst/>
          </a:prstGeom>
          <a:noFill/>
          <a:ln w="254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035" name="Line 11"/>
          <p:cNvSpPr>
            <a:spLocks noChangeShapeType="1"/>
          </p:cNvSpPr>
          <p:nvPr userDrawn="1"/>
        </p:nvSpPr>
        <p:spPr bwMode="auto">
          <a:xfrm>
            <a:off x="5148263" y="6237288"/>
            <a:ext cx="0" cy="633412"/>
          </a:xfrm>
          <a:prstGeom prst="line">
            <a:avLst/>
          </a:prstGeom>
          <a:noFill/>
          <a:ln w="254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pic>
        <p:nvPicPr>
          <p:cNvPr id="1037" name="Picture 13" descr="limperg 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250" y="0"/>
            <a:ext cx="539750" cy="20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8" name="Rectangle 14"/>
          <p:cNvSpPr>
            <a:spLocks noChangeArrowheads="1"/>
          </p:cNvSpPr>
          <p:nvPr userDrawn="1"/>
        </p:nvSpPr>
        <p:spPr bwMode="auto">
          <a:xfrm>
            <a:off x="0" y="0"/>
            <a:ext cx="8604250" cy="207963"/>
          </a:xfrm>
          <a:prstGeom prst="rect">
            <a:avLst/>
          </a:prstGeom>
          <a:solidFill>
            <a:srgbClr val="004A8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036" name="Line 12"/>
          <p:cNvSpPr>
            <a:spLocks noChangeShapeType="1"/>
          </p:cNvSpPr>
          <p:nvPr userDrawn="1"/>
        </p:nvSpPr>
        <p:spPr bwMode="auto">
          <a:xfrm>
            <a:off x="0" y="196850"/>
            <a:ext cx="9144000" cy="0"/>
          </a:xfrm>
          <a:prstGeom prst="line">
            <a:avLst/>
          </a:prstGeom>
          <a:noFill/>
          <a:ln w="254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043" name="Line 19"/>
          <p:cNvSpPr>
            <a:spLocks noChangeShapeType="1"/>
          </p:cNvSpPr>
          <p:nvPr userDrawn="1"/>
        </p:nvSpPr>
        <p:spPr bwMode="auto">
          <a:xfrm>
            <a:off x="8820150" y="6237288"/>
            <a:ext cx="481013" cy="0"/>
          </a:xfrm>
          <a:prstGeom prst="line">
            <a:avLst/>
          </a:prstGeom>
          <a:noFill/>
          <a:ln w="254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0094A4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0094A4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0094A4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0094A4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0094A4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94A4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94A4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94A4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94A4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004A8A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004A8A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4A8A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04A8A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4A8A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4A8A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4A8A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4A8A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4A8A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dirty="0" smtClean="0"/>
              <a:t>20 mei 2015 -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/>
              <a:t>Slide </a:t>
            </a:r>
            <a:fld id="{6C18D6CB-B72A-4998-928F-E66F3E045AB9}" type="slidenum">
              <a:rPr lang="nl-NL" altLang="nl-NL"/>
              <a:pPr/>
              <a:t>1</a:t>
            </a:fld>
            <a:endParaRPr lang="nl-NL" altLang="nl-NL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836613"/>
            <a:ext cx="8642350" cy="2763837"/>
          </a:xfrm>
        </p:spPr>
        <p:txBody>
          <a:bodyPr/>
          <a:lstStyle/>
          <a:p>
            <a:r>
              <a:rPr lang="nl-NL" altLang="nl-NL" sz="3600" dirty="0" smtClean="0"/>
              <a:t>Wat is eigenlijk auditkwaliteit?</a:t>
            </a:r>
            <a:endParaRPr lang="nl-NL" altLang="nl-NL" sz="36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altLang="nl-NL" sz="2800" dirty="0" smtClean="0"/>
              <a:t>Marianne van der Zijde</a:t>
            </a:r>
            <a:endParaRPr lang="nl-NL" altLang="nl-N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dirty="0" smtClean="0"/>
              <a:t>20 mei 2015 -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/>
              <a:t>Slide </a:t>
            </a:r>
            <a:fld id="{3D51B06C-7BF0-40CC-958C-31D936FFD604}" type="slidenum">
              <a:rPr lang="nl-NL" altLang="nl-NL"/>
              <a:pPr/>
              <a:t>2</a:t>
            </a:fld>
            <a:endParaRPr lang="nl-NL" altLang="nl-NL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sz="3200" dirty="0" smtClean="0"/>
              <a:t/>
            </a:r>
            <a:br>
              <a:rPr lang="nl-NL" altLang="nl-NL" sz="3200" dirty="0" smtClean="0"/>
            </a:br>
            <a:r>
              <a:rPr lang="nl-NL" altLang="nl-NL" sz="2800" dirty="0" smtClean="0"/>
              <a:t>AFM rapport Big-4</a:t>
            </a:r>
            <a:endParaRPr lang="nl-NL" altLang="nl-NL" sz="28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6792"/>
            <a:ext cx="8642350" cy="438363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altLang="nl-NL" dirty="0" smtClean="0"/>
          </a:p>
          <a:p>
            <a:pPr marL="0" indent="0">
              <a:buNone/>
            </a:pPr>
            <a:r>
              <a:rPr lang="nl-NL" altLang="nl-NL" sz="2000" dirty="0" smtClean="0"/>
              <a:t>Persbericht 25/9/2014: </a:t>
            </a:r>
          </a:p>
          <a:p>
            <a:pPr marL="0" indent="0">
              <a:buNone/>
            </a:pPr>
            <a:endParaRPr lang="nl-NL" altLang="nl-NL" sz="2000" dirty="0" smtClean="0"/>
          </a:p>
          <a:p>
            <a:pPr marL="0" indent="0" algn="ctr">
              <a:buNone/>
            </a:pPr>
            <a:r>
              <a:rPr lang="nl-NL" altLang="nl-NL" sz="2000" dirty="0" smtClean="0"/>
              <a:t>Structurele tekortkomingen bij grootste accountantsorganisaties, fundamentele hervormingen en cultuurverandering noodzakelijk</a:t>
            </a:r>
            <a:endParaRPr lang="nl-NL" altLang="nl-NL" sz="2000" dirty="0"/>
          </a:p>
        </p:txBody>
      </p:sp>
    </p:spTree>
    <p:extLst>
      <p:ext uri="{BB962C8B-B14F-4D97-AF65-F5344CB8AC3E}">
        <p14:creationId xmlns:p14="http://schemas.microsoft.com/office/powerpoint/2010/main" val="21937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dirty="0" smtClean="0"/>
              <a:t>20 mei 2015 -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/>
              <a:t>Slide </a:t>
            </a:r>
            <a:fld id="{3D51B06C-7BF0-40CC-958C-31D936FFD604}" type="slidenum">
              <a:rPr lang="nl-NL" altLang="nl-NL"/>
              <a:pPr/>
              <a:t>3</a:t>
            </a:fld>
            <a:endParaRPr lang="nl-NL" altLang="nl-NL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 smtClean="0"/>
              <a:t/>
            </a:r>
            <a:br>
              <a:rPr lang="nl-NL" altLang="nl-NL" dirty="0" smtClean="0"/>
            </a:br>
            <a:r>
              <a:rPr lang="nl-NL" altLang="nl-NL" sz="2800" dirty="0" smtClean="0"/>
              <a:t>AFM rapport Big-4 - Onvoldoendes</a:t>
            </a:r>
            <a:endParaRPr lang="nl-NL" altLang="nl-NL" sz="28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6792"/>
            <a:ext cx="8642350" cy="4383633"/>
          </a:xfrm>
        </p:spPr>
        <p:txBody>
          <a:bodyPr>
            <a:normAutofit fontScale="92500" lnSpcReduction="10000"/>
          </a:bodyPr>
          <a:lstStyle/>
          <a:p>
            <a:r>
              <a:rPr lang="nl-NL" altLang="nl-NL" sz="2000" dirty="0" smtClean="0"/>
              <a:t>Aantal onvoldoendes (10 onderzochte controles per kantoor)</a:t>
            </a:r>
          </a:p>
          <a:p>
            <a:pPr lvl="1"/>
            <a:r>
              <a:rPr lang="nl-NL" altLang="nl-NL" sz="2000" dirty="0" smtClean="0"/>
              <a:t>Deloitte	: 4</a:t>
            </a:r>
          </a:p>
          <a:p>
            <a:pPr lvl="1"/>
            <a:r>
              <a:rPr lang="nl-NL" altLang="nl-NL" sz="2000" dirty="0" smtClean="0"/>
              <a:t>EY		: 3</a:t>
            </a:r>
          </a:p>
          <a:p>
            <a:pPr lvl="1"/>
            <a:r>
              <a:rPr lang="nl-NL" altLang="nl-NL" sz="2000" dirty="0" err="1" smtClean="0"/>
              <a:t>PwC</a:t>
            </a:r>
            <a:r>
              <a:rPr lang="nl-NL" altLang="nl-NL" sz="2000" dirty="0" smtClean="0"/>
              <a:t>		: 4</a:t>
            </a:r>
          </a:p>
          <a:p>
            <a:pPr lvl="1"/>
            <a:r>
              <a:rPr lang="nl-NL" altLang="nl-NL" sz="2000" dirty="0" smtClean="0"/>
              <a:t>KPMG		: 7</a:t>
            </a:r>
          </a:p>
          <a:p>
            <a:r>
              <a:rPr lang="nl-NL" altLang="nl-NL" sz="2000" dirty="0" smtClean="0"/>
              <a:t>Gemiddeld 45% controles onvoldoende door ernstige gebreken in de controle op materiële posten ( 2010: 52%)</a:t>
            </a:r>
          </a:p>
          <a:p>
            <a:pPr marL="0" indent="0">
              <a:buNone/>
            </a:pPr>
            <a:endParaRPr lang="nl-NL" altLang="nl-NL" sz="2000" dirty="0" smtClean="0"/>
          </a:p>
          <a:p>
            <a:r>
              <a:rPr lang="nl-NL" altLang="nl-NL" sz="2000" dirty="0" smtClean="0"/>
              <a:t>Thema-onderzoek 2013 niet-OOB accountantsorganisaties: 80% onvoldoende</a:t>
            </a:r>
          </a:p>
          <a:p>
            <a:r>
              <a:rPr lang="nl-NL" altLang="nl-NL" sz="2000" dirty="0" smtClean="0"/>
              <a:t>Overige OOB 2011: 74% onvoldoende</a:t>
            </a:r>
          </a:p>
          <a:p>
            <a:pPr marL="0" indent="0">
              <a:buNone/>
            </a:pPr>
            <a:r>
              <a:rPr lang="nl-NL" altLang="nl-NL" sz="2000" dirty="0"/>
              <a:t> </a:t>
            </a:r>
            <a:endParaRPr lang="nl-NL" altLang="nl-NL" sz="2000" dirty="0" smtClean="0"/>
          </a:p>
          <a:p>
            <a:r>
              <a:rPr lang="nl-NL" altLang="nl-NL" sz="2000" dirty="0" smtClean="0"/>
              <a:t>Rapport ‘</a:t>
            </a:r>
            <a:r>
              <a:rPr lang="nl-NL" altLang="nl-NL" sz="2000" dirty="0" smtClean="0"/>
              <a:t>In het publiek belang’ werkgroep Toekomst Accountantsberoep</a:t>
            </a:r>
            <a:endParaRPr lang="nl-NL" altLang="nl-N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dirty="0" smtClean="0"/>
              <a:t>20 mei 2015 -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/>
              <a:t>Slide </a:t>
            </a:r>
            <a:fld id="{3D51B06C-7BF0-40CC-958C-31D936FFD604}" type="slidenum">
              <a:rPr lang="nl-NL" altLang="nl-NL"/>
              <a:pPr/>
              <a:t>4</a:t>
            </a:fld>
            <a:endParaRPr lang="nl-NL" altLang="nl-NL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/>
              <a:t/>
            </a:r>
            <a:br>
              <a:rPr lang="nl-NL" altLang="nl-NL" dirty="0"/>
            </a:br>
            <a:r>
              <a:rPr lang="nl-NL" altLang="nl-NL" sz="2800" dirty="0" smtClean="0"/>
              <a:t>Tekortkomingen</a:t>
            </a:r>
            <a:endParaRPr lang="nl-NL" altLang="nl-NL" sz="28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6792"/>
            <a:ext cx="8642350" cy="438363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altLang="nl-NL" sz="1600" b="1" dirty="0" smtClean="0"/>
              <a:t>Systeemgerichte werkzaamheden</a:t>
            </a:r>
          </a:p>
          <a:p>
            <a:r>
              <a:rPr lang="nl-NL" altLang="nl-NL" sz="1600" dirty="0" smtClean="0"/>
              <a:t>Feitelijk onmogelijk omdat </a:t>
            </a:r>
            <a:r>
              <a:rPr lang="nl-NL" altLang="nl-NL" sz="1600" dirty="0" err="1" smtClean="0"/>
              <a:t>ao</a:t>
            </a:r>
            <a:r>
              <a:rPr lang="nl-NL" altLang="nl-NL" sz="1600" dirty="0" smtClean="0"/>
              <a:t>/ib cliënt onvoldoende is</a:t>
            </a:r>
          </a:p>
          <a:p>
            <a:r>
              <a:rPr lang="nl-NL" altLang="nl-NL" sz="1600" dirty="0" smtClean="0"/>
              <a:t>Te beperkte periode</a:t>
            </a:r>
          </a:p>
          <a:p>
            <a:r>
              <a:rPr lang="nl-NL" altLang="nl-NL" sz="1600" dirty="0" smtClean="0"/>
              <a:t>Geen consequenties getrokken uit bevindingen (</a:t>
            </a:r>
            <a:r>
              <a:rPr lang="nl-NL" altLang="nl-NL" sz="1600" dirty="0" err="1" smtClean="0"/>
              <a:t>vb</a:t>
            </a:r>
            <a:r>
              <a:rPr lang="nl-NL" altLang="nl-NL" sz="1600" dirty="0" smtClean="0"/>
              <a:t> IT)</a:t>
            </a:r>
          </a:p>
          <a:p>
            <a:r>
              <a:rPr lang="nl-NL" altLang="nl-NL" sz="1600" dirty="0" smtClean="0"/>
              <a:t>Feitelijk gegevensgericht controleren</a:t>
            </a:r>
          </a:p>
          <a:p>
            <a:pPr marL="0" indent="0">
              <a:buNone/>
            </a:pPr>
            <a:endParaRPr lang="nl-NL" altLang="nl-NL" sz="1600" dirty="0"/>
          </a:p>
          <a:p>
            <a:pPr marL="0" indent="0">
              <a:buNone/>
            </a:pPr>
            <a:r>
              <a:rPr lang="nl-NL" altLang="nl-NL" sz="1600" b="1" dirty="0" smtClean="0"/>
              <a:t>Gegevensgerichte werkzaamheden</a:t>
            </a:r>
          </a:p>
          <a:p>
            <a:r>
              <a:rPr lang="nl-NL" altLang="nl-NL" sz="1600" dirty="0" smtClean="0"/>
              <a:t>Te weinig detailcontroles</a:t>
            </a:r>
          </a:p>
          <a:p>
            <a:r>
              <a:rPr lang="nl-NL" altLang="nl-NL" sz="1600" dirty="0" smtClean="0"/>
              <a:t>Gegevensgerichte cijferanalyses:</a:t>
            </a:r>
          </a:p>
          <a:p>
            <a:pPr lvl="1"/>
            <a:r>
              <a:rPr lang="nl-NL" altLang="nl-NL" sz="1600" dirty="0">
                <a:ea typeface="+mn-ea"/>
                <a:cs typeface="+mn-cs"/>
              </a:rPr>
              <a:t>Onvoldoende toetsing aan een norm</a:t>
            </a:r>
          </a:p>
          <a:p>
            <a:pPr lvl="1"/>
            <a:r>
              <a:rPr lang="nl-NL" altLang="nl-NL" sz="1600" dirty="0">
                <a:ea typeface="+mn-ea"/>
                <a:cs typeface="+mn-cs"/>
              </a:rPr>
              <a:t>Te hoog niveau</a:t>
            </a:r>
          </a:p>
          <a:p>
            <a:r>
              <a:rPr lang="nl-NL" altLang="nl-NL" sz="1600" dirty="0" err="1" smtClean="0"/>
              <a:t>Verbandscontroles</a:t>
            </a:r>
            <a:r>
              <a:rPr lang="nl-NL" altLang="nl-NL" sz="1600" dirty="0" smtClean="0"/>
              <a:t> (goederenbeweging)</a:t>
            </a:r>
          </a:p>
          <a:p>
            <a:pPr lvl="1"/>
            <a:r>
              <a:rPr lang="nl-NL" altLang="nl-NL" sz="1600" dirty="0">
                <a:ea typeface="+mn-ea"/>
                <a:cs typeface="+mn-cs"/>
              </a:rPr>
              <a:t>Vergelijking van info uit dezelfde bron</a:t>
            </a:r>
          </a:p>
          <a:p>
            <a:pPr marL="0" indent="0">
              <a:buNone/>
            </a:pPr>
            <a:endParaRPr lang="nl-NL" altLang="nl-NL" sz="1600" dirty="0"/>
          </a:p>
          <a:p>
            <a:pPr marL="0" indent="0">
              <a:buNone/>
            </a:pPr>
            <a:r>
              <a:rPr lang="nl-NL" altLang="nl-NL" sz="1600" b="1" dirty="0" smtClean="0"/>
              <a:t>Gebrek aan professioneel kritische instelling</a:t>
            </a:r>
            <a:endParaRPr lang="nl-NL" altLang="nl-NL" sz="1600" dirty="0" smtClean="0"/>
          </a:p>
          <a:p>
            <a:pPr lvl="1"/>
            <a:r>
              <a:rPr lang="nl-NL" altLang="nl-NL" sz="1600" dirty="0">
                <a:ea typeface="+mn-ea"/>
                <a:cs typeface="+mn-cs"/>
              </a:rPr>
              <a:t>Geen opvolging geven aan verschillen/bevindingen/bijzonderheden</a:t>
            </a:r>
          </a:p>
          <a:p>
            <a:pPr lvl="1"/>
            <a:r>
              <a:rPr lang="nl-NL" altLang="nl-NL" sz="1600" dirty="0">
                <a:ea typeface="+mn-ea"/>
                <a:cs typeface="+mn-cs"/>
              </a:rPr>
              <a:t>Teveel vertrouwen op beweringen management en deskundigen</a:t>
            </a:r>
          </a:p>
        </p:txBody>
      </p:sp>
    </p:spTree>
    <p:extLst>
      <p:ext uri="{BB962C8B-B14F-4D97-AF65-F5344CB8AC3E}">
        <p14:creationId xmlns:p14="http://schemas.microsoft.com/office/powerpoint/2010/main" val="272205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dirty="0" smtClean="0"/>
              <a:t>20 mei 2015 -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/>
              <a:t>Slide </a:t>
            </a:r>
            <a:fld id="{3D51B06C-7BF0-40CC-958C-31D936FFD604}" type="slidenum">
              <a:rPr lang="nl-NL" altLang="nl-NL"/>
              <a:pPr/>
              <a:t>5</a:t>
            </a:fld>
            <a:endParaRPr lang="nl-NL" altLang="nl-NL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 smtClean="0"/>
              <a:t/>
            </a:r>
            <a:br>
              <a:rPr lang="nl-NL" altLang="nl-NL" dirty="0" smtClean="0"/>
            </a:br>
            <a:r>
              <a:rPr lang="nl-NL" altLang="nl-NL" sz="2800" dirty="0" smtClean="0"/>
              <a:t>Aard tekortkomingen</a:t>
            </a:r>
            <a:endParaRPr lang="nl-NL" altLang="nl-NL" sz="28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2138" y="1556792"/>
            <a:ext cx="8642350" cy="438363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altLang="nl-NL" sz="2400" dirty="0" smtClean="0"/>
          </a:p>
          <a:p>
            <a:pPr marL="0" indent="0">
              <a:buNone/>
            </a:pPr>
            <a:r>
              <a:rPr lang="nl-NL" altLang="nl-NL" sz="2000" dirty="0" smtClean="0"/>
              <a:t>Low </a:t>
            </a:r>
            <a:r>
              <a:rPr lang="nl-NL" altLang="nl-NL" sz="2000" dirty="0" err="1"/>
              <a:t>Hanging</a:t>
            </a:r>
            <a:r>
              <a:rPr lang="nl-NL" altLang="nl-NL" sz="2000" dirty="0"/>
              <a:t> </a:t>
            </a:r>
            <a:r>
              <a:rPr lang="nl-NL" altLang="nl-NL" sz="2000" dirty="0" smtClean="0"/>
              <a:t>Fruit </a:t>
            </a:r>
          </a:p>
          <a:p>
            <a:pPr marL="0" indent="0">
              <a:buNone/>
            </a:pPr>
            <a:endParaRPr lang="nl-NL" altLang="nl-NL" sz="2000" dirty="0" smtClean="0"/>
          </a:p>
          <a:p>
            <a:pPr lvl="1">
              <a:buFontTx/>
              <a:buChar char="-"/>
            </a:pPr>
            <a:r>
              <a:rPr lang="nl-NL" altLang="nl-NL" sz="2000" dirty="0" smtClean="0"/>
              <a:t>Overduidelijk </a:t>
            </a:r>
            <a:r>
              <a:rPr lang="nl-NL" altLang="nl-NL" sz="2000" dirty="0"/>
              <a:t>veel te weinig gedaan </a:t>
            </a:r>
          </a:p>
          <a:p>
            <a:pPr lvl="1">
              <a:buFontTx/>
              <a:buChar char="-"/>
            </a:pPr>
            <a:r>
              <a:rPr lang="nl-NL" altLang="nl-NL" sz="2000" dirty="0"/>
              <a:t>niet in een grijs gebied</a:t>
            </a:r>
          </a:p>
          <a:p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158993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dirty="0" smtClean="0"/>
              <a:t>20 mei 2015 -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/>
              <a:t>Slide </a:t>
            </a:r>
            <a:fld id="{3D51B06C-7BF0-40CC-958C-31D936FFD604}" type="slidenum">
              <a:rPr lang="nl-NL" altLang="nl-NL"/>
              <a:pPr/>
              <a:t>6</a:t>
            </a:fld>
            <a:endParaRPr lang="nl-NL" altLang="nl-NL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 smtClean="0"/>
              <a:t/>
            </a:r>
            <a:br>
              <a:rPr lang="nl-NL" altLang="nl-NL" dirty="0" smtClean="0"/>
            </a:br>
            <a:r>
              <a:rPr lang="nl-NL" altLang="nl-NL" sz="2800" dirty="0" smtClean="0"/>
              <a:t>Grijs gebied</a:t>
            </a:r>
            <a:endParaRPr lang="nl-NL" altLang="nl-NL" sz="28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556792"/>
            <a:ext cx="8642350" cy="438363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nl-NL" altLang="nl-NL" sz="4600" dirty="0"/>
          </a:p>
          <a:p>
            <a:pPr marL="0" indent="0">
              <a:buNone/>
            </a:pPr>
            <a:r>
              <a:rPr lang="nl-NL" altLang="nl-NL" sz="6400" dirty="0"/>
              <a:t>Grijs </a:t>
            </a:r>
            <a:r>
              <a:rPr lang="nl-NL" altLang="nl-NL" sz="6400" dirty="0" smtClean="0"/>
              <a:t>gebied </a:t>
            </a:r>
          </a:p>
          <a:p>
            <a:r>
              <a:rPr lang="nl-NL" altLang="nl-NL" sz="6400" dirty="0" smtClean="0"/>
              <a:t>Ruimte in de COS voor professionele oordeelsvorming</a:t>
            </a:r>
          </a:p>
          <a:p>
            <a:r>
              <a:rPr lang="nl-NL" altLang="nl-NL" sz="6400" dirty="0"/>
              <a:t>N</a:t>
            </a:r>
            <a:r>
              <a:rPr lang="nl-NL" altLang="nl-NL" sz="6400" dirty="0" smtClean="0"/>
              <a:t>iet wordt aangeven </a:t>
            </a:r>
            <a:r>
              <a:rPr lang="nl-NL" altLang="nl-NL" sz="6400" dirty="0"/>
              <a:t>wat je precies moet doen </a:t>
            </a:r>
          </a:p>
          <a:p>
            <a:endParaRPr lang="nl-NL" sz="4200" dirty="0" smtClean="0"/>
          </a:p>
          <a:p>
            <a:pPr marL="0" indent="0">
              <a:buNone/>
            </a:pPr>
            <a:r>
              <a:rPr lang="nl-NL" sz="6200" dirty="0"/>
              <a:t>D</a:t>
            </a:r>
            <a:r>
              <a:rPr lang="nl-NL" sz="6200" dirty="0" smtClean="0"/>
              <a:t>oelstelling </a:t>
            </a:r>
            <a:r>
              <a:rPr lang="nl-NL" sz="6200" dirty="0"/>
              <a:t>van de </a:t>
            </a:r>
            <a:r>
              <a:rPr lang="nl-NL" sz="6200" dirty="0" smtClean="0"/>
              <a:t>accountant: </a:t>
            </a:r>
          </a:p>
          <a:p>
            <a:r>
              <a:rPr lang="nl-NL" sz="6200" dirty="0" smtClean="0"/>
              <a:t>verkrijgen redelijke </a:t>
            </a:r>
            <a:r>
              <a:rPr lang="nl-NL" sz="6200" dirty="0"/>
              <a:t>mate van </a:t>
            </a:r>
            <a:r>
              <a:rPr lang="nl-NL" sz="6200" dirty="0" smtClean="0"/>
              <a:t>zekerheid</a:t>
            </a:r>
          </a:p>
          <a:p>
            <a:r>
              <a:rPr lang="nl-NL" sz="6200" dirty="0" smtClean="0"/>
              <a:t>dat de </a:t>
            </a:r>
            <a:r>
              <a:rPr lang="nl-NL" sz="6200" dirty="0"/>
              <a:t>financiële overzichten als geheel </a:t>
            </a:r>
            <a:endParaRPr lang="nl-NL" sz="6200" dirty="0" smtClean="0"/>
          </a:p>
          <a:p>
            <a:r>
              <a:rPr lang="nl-NL" sz="6200" dirty="0" smtClean="0"/>
              <a:t>geen </a:t>
            </a:r>
            <a:r>
              <a:rPr lang="nl-NL" sz="6200" dirty="0"/>
              <a:t>afwijking van materieel belang </a:t>
            </a:r>
            <a:r>
              <a:rPr lang="nl-NL" sz="6200" dirty="0" smtClean="0"/>
              <a:t>bevatten</a:t>
            </a:r>
          </a:p>
          <a:p>
            <a:pPr marL="0" indent="0">
              <a:buNone/>
            </a:pPr>
            <a:endParaRPr lang="nl-NL" sz="6200" dirty="0"/>
          </a:p>
          <a:p>
            <a:pPr marL="0" indent="0">
              <a:buNone/>
            </a:pPr>
            <a:r>
              <a:rPr lang="nl-NL" sz="6200" dirty="0"/>
              <a:t>R</a:t>
            </a:r>
            <a:r>
              <a:rPr lang="nl-NL" sz="6200" dirty="0" smtClean="0"/>
              <a:t>edelijke </a:t>
            </a:r>
            <a:r>
              <a:rPr lang="nl-NL" sz="6200" dirty="0"/>
              <a:t>mate van </a:t>
            </a:r>
            <a:r>
              <a:rPr lang="nl-NL" sz="6200" dirty="0" smtClean="0"/>
              <a:t>zekerheid: </a:t>
            </a:r>
            <a:r>
              <a:rPr lang="nl-NL" sz="6200" dirty="0"/>
              <a:t>een hoge, maar niet absolute mate van zekerheid</a:t>
            </a:r>
            <a:endParaRPr lang="nl-NL" sz="6200" dirty="0" smtClean="0"/>
          </a:p>
          <a:p>
            <a:pPr marL="0" indent="0">
              <a:buNone/>
            </a:pPr>
            <a:r>
              <a:rPr lang="nl-NL" sz="6200" dirty="0"/>
              <a:t> </a:t>
            </a:r>
          </a:p>
          <a:p>
            <a:pPr marL="0" indent="0">
              <a:buNone/>
            </a:pPr>
            <a:r>
              <a:rPr lang="nl-NL" sz="6200" dirty="0" smtClean="0"/>
              <a:t>Wat </a:t>
            </a:r>
            <a:r>
              <a:rPr lang="nl-NL" sz="6200" dirty="0"/>
              <a:t>je nu precies moet doen om die hoge mate van zekerheid te </a:t>
            </a:r>
            <a:r>
              <a:rPr lang="nl-NL" sz="6200" dirty="0" smtClean="0"/>
              <a:t>bereiken? </a:t>
            </a:r>
          </a:p>
          <a:p>
            <a:r>
              <a:rPr lang="nl-NL" sz="6200" dirty="0" smtClean="0"/>
              <a:t>Omvang waarnemingen</a:t>
            </a:r>
            <a:r>
              <a:rPr lang="nl-NL" sz="6200" dirty="0"/>
              <a:t>? </a:t>
            </a:r>
            <a:endParaRPr lang="nl-NL" sz="6200" dirty="0" smtClean="0"/>
          </a:p>
          <a:p>
            <a:r>
              <a:rPr lang="nl-NL" sz="6200" dirty="0" smtClean="0"/>
              <a:t>Hoeveel </a:t>
            </a:r>
            <a:r>
              <a:rPr lang="nl-NL" sz="6200" dirty="0"/>
              <a:t>deelwaarnemingen zijn voldoende? </a:t>
            </a:r>
            <a:endParaRPr lang="nl-NL" sz="6200" dirty="0" smtClean="0"/>
          </a:p>
          <a:p>
            <a:r>
              <a:rPr lang="nl-NL" sz="6200" dirty="0" smtClean="0"/>
              <a:t>Hoe moet je mix </a:t>
            </a:r>
            <a:r>
              <a:rPr lang="nl-NL" sz="6200" dirty="0"/>
              <a:t>van </a:t>
            </a:r>
            <a:r>
              <a:rPr lang="nl-NL" sz="6200" dirty="0" smtClean="0"/>
              <a:t>controlemaatregelen er uitzien? </a:t>
            </a:r>
          </a:p>
          <a:p>
            <a:r>
              <a:rPr lang="nl-NL" sz="6200" dirty="0" smtClean="0"/>
              <a:t>Wanneer </a:t>
            </a:r>
            <a:r>
              <a:rPr lang="nl-NL" sz="6200" dirty="0"/>
              <a:t>heb je voldoende en geschikte controle-informatie verkregen? </a:t>
            </a:r>
            <a:endParaRPr lang="nl-NL" sz="6200" dirty="0" smtClean="0"/>
          </a:p>
          <a:p>
            <a:r>
              <a:rPr lang="nl-NL" sz="6200" dirty="0" smtClean="0"/>
              <a:t>Wanneer </a:t>
            </a:r>
            <a:r>
              <a:rPr lang="nl-NL" sz="6200" dirty="0"/>
              <a:t>heb je die hoge mate van zekerheid bereikt</a:t>
            </a:r>
            <a:r>
              <a:rPr lang="nl-NL" sz="6200" dirty="0" smtClean="0"/>
              <a:t>?</a:t>
            </a:r>
            <a:endParaRPr lang="nl-NL" altLang="nl-NL" sz="6200" dirty="0" smtClean="0"/>
          </a:p>
          <a:p>
            <a:pPr marL="457200" lvl="1" indent="0">
              <a:buNone/>
            </a:pPr>
            <a:endParaRPr lang="nl-NL" altLang="nl-NL" sz="4200" dirty="0" smtClean="0"/>
          </a:p>
          <a:p>
            <a:pPr>
              <a:buFontTx/>
              <a:buChar char="-"/>
            </a:pPr>
            <a:endParaRPr lang="nl-NL" altLang="nl-NL" sz="2000" dirty="0"/>
          </a:p>
          <a:p>
            <a:pPr marL="0" indent="0">
              <a:buNone/>
            </a:pPr>
            <a:endParaRPr lang="nl-NL" altLang="nl-NL" sz="2000" dirty="0" smtClean="0"/>
          </a:p>
          <a:p>
            <a:pPr marL="0" indent="0">
              <a:buNone/>
            </a:pPr>
            <a:endParaRPr lang="nl-NL" altLang="nl-NL" sz="2000" dirty="0" smtClean="0"/>
          </a:p>
          <a:p>
            <a:endParaRPr lang="nl-NL" altLang="nl-NL" sz="2000" dirty="0"/>
          </a:p>
        </p:txBody>
      </p:sp>
    </p:spTree>
    <p:extLst>
      <p:ext uri="{BB962C8B-B14F-4D97-AF65-F5344CB8AC3E}">
        <p14:creationId xmlns:p14="http://schemas.microsoft.com/office/powerpoint/2010/main" val="12309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dirty="0" smtClean="0"/>
              <a:t>20 mei 2015 -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/>
              <a:t>Slide </a:t>
            </a:r>
            <a:fld id="{3D51B06C-7BF0-40CC-958C-31D936FFD604}" type="slidenum">
              <a:rPr lang="nl-NL" altLang="nl-NL"/>
              <a:pPr/>
              <a:t>7</a:t>
            </a:fld>
            <a:endParaRPr lang="nl-NL" altLang="nl-NL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 smtClean="0"/>
              <a:t/>
            </a:r>
            <a:br>
              <a:rPr lang="nl-NL" altLang="nl-NL" dirty="0" smtClean="0"/>
            </a:br>
            <a:r>
              <a:rPr lang="nl-NL" altLang="nl-NL" sz="2800" dirty="0" smtClean="0"/>
              <a:t>Betekenis</a:t>
            </a:r>
            <a:endParaRPr lang="nl-NL" altLang="nl-NL" sz="28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6792"/>
            <a:ext cx="8642350" cy="4383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altLang="nl-NL" sz="2000" dirty="0" smtClean="0"/>
              <a:t>Mijn conclusie:</a:t>
            </a:r>
          </a:p>
          <a:p>
            <a:pPr marL="0" indent="0">
              <a:buNone/>
            </a:pPr>
            <a:r>
              <a:rPr lang="nl-NL" altLang="nl-NL" sz="2000" dirty="0" smtClean="0"/>
              <a:t>Te weinig aandacht in de praktijk voor de vraag hoe je daadwerkelijk een hoge mate van zekerheid bereikt en hoe je weet dat je die hebt bereikt.</a:t>
            </a:r>
          </a:p>
          <a:p>
            <a:pPr marL="0" indent="0">
              <a:buNone/>
            </a:pPr>
            <a:r>
              <a:rPr lang="nl-NL" altLang="nl-NL" sz="2000" dirty="0" smtClean="0"/>
              <a:t>Professionele oordeelsvorming is feitelijk “gevoel en indruk”</a:t>
            </a:r>
            <a:endParaRPr lang="nl-NL" altLang="nl-NL" sz="2000" dirty="0" smtClean="0"/>
          </a:p>
          <a:p>
            <a:pPr marL="0" indent="0">
              <a:buNone/>
            </a:pPr>
            <a:endParaRPr lang="nl-NL" altLang="nl-NL" sz="2000" dirty="0" smtClean="0"/>
          </a:p>
          <a:p>
            <a:pPr marL="0" indent="0">
              <a:buNone/>
            </a:pPr>
            <a:r>
              <a:rPr lang="nl-NL" altLang="nl-NL" sz="2000" dirty="0" smtClean="0"/>
              <a:t>Onbevredigend en moeilijk uit te leggen (uitgebreide controleverklaring)</a:t>
            </a:r>
            <a:endParaRPr lang="nl-NL" altLang="nl-NL" sz="2000" dirty="0" smtClean="0"/>
          </a:p>
          <a:p>
            <a:pPr marL="0" indent="0">
              <a:buNone/>
            </a:pPr>
            <a:endParaRPr lang="nl-NL" altLang="nl-NL" sz="2000" dirty="0" smtClean="0"/>
          </a:p>
          <a:p>
            <a:pPr marL="0" indent="0">
              <a:buNone/>
            </a:pPr>
            <a:r>
              <a:rPr lang="nl-NL" altLang="nl-NL" sz="2000" dirty="0" smtClean="0"/>
              <a:t>Statistische steekproef: weinig gebruikt</a:t>
            </a:r>
          </a:p>
          <a:p>
            <a:pPr marL="0" indent="0">
              <a:buNone/>
            </a:pPr>
            <a:r>
              <a:rPr lang="nl-NL" altLang="nl-NL" sz="2000" dirty="0" smtClean="0"/>
              <a:t>Data-analyse: in de kinderschoenen, gaat het niet teveel over techniek en te weinig over de conceptuele vragen?</a:t>
            </a:r>
          </a:p>
          <a:p>
            <a:pPr marL="0" indent="0">
              <a:buNone/>
            </a:pPr>
            <a:endParaRPr lang="nl-NL" altLang="nl-NL" sz="2000" dirty="0"/>
          </a:p>
          <a:p>
            <a:pPr marL="0" indent="0">
              <a:buNone/>
            </a:pPr>
            <a:endParaRPr lang="nl-NL" altLang="nl-NL" sz="2000" dirty="0" smtClean="0"/>
          </a:p>
          <a:p>
            <a:pPr marL="0" indent="0">
              <a:buNone/>
            </a:pPr>
            <a:endParaRPr lang="nl-NL" altLang="nl-NL" sz="2000" dirty="0"/>
          </a:p>
        </p:txBody>
      </p:sp>
    </p:spTree>
    <p:extLst>
      <p:ext uri="{BB962C8B-B14F-4D97-AF65-F5344CB8AC3E}">
        <p14:creationId xmlns:p14="http://schemas.microsoft.com/office/powerpoint/2010/main" val="341997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dirty="0" smtClean="0"/>
              <a:t>20 mei 2015 -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/>
              <a:t>Slide </a:t>
            </a:r>
            <a:fld id="{3D51B06C-7BF0-40CC-958C-31D936FFD604}" type="slidenum">
              <a:rPr lang="nl-NL" altLang="nl-NL"/>
              <a:pPr/>
              <a:t>8</a:t>
            </a:fld>
            <a:endParaRPr lang="nl-NL" altLang="nl-NL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/>
              <a:t/>
            </a:r>
            <a:br>
              <a:rPr lang="nl-NL" altLang="nl-NL" dirty="0"/>
            </a:br>
            <a:r>
              <a:rPr lang="nl-NL" altLang="nl-NL" sz="2800" dirty="0"/>
              <a:t>W</a:t>
            </a:r>
            <a:r>
              <a:rPr lang="nl-NL" altLang="nl-NL" sz="2800" dirty="0" smtClean="0"/>
              <a:t>at is eigenlijk auditkwaliteit?</a:t>
            </a:r>
            <a:endParaRPr lang="nl-NL" altLang="nl-NL" sz="28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6792"/>
            <a:ext cx="8642350" cy="438363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altLang="nl-NL" sz="2400" dirty="0" smtClean="0"/>
              <a:t>Voldoen aan de minimum eisen van de COS, met ruimte in het grijze gebied voor eigen invulling?</a:t>
            </a:r>
          </a:p>
          <a:p>
            <a:pPr marL="457200" indent="-457200">
              <a:buFont typeface="+mj-lt"/>
              <a:buAutoNum type="arabicPeriod"/>
            </a:pPr>
            <a:endParaRPr lang="nl-NL" altLang="nl-NL" sz="2400" dirty="0"/>
          </a:p>
          <a:p>
            <a:pPr marL="457200" indent="-457200">
              <a:buFont typeface="+mj-lt"/>
              <a:buAutoNum type="arabicPeriod"/>
            </a:pPr>
            <a:r>
              <a:rPr lang="nl-NL" altLang="nl-NL" sz="2400" dirty="0" smtClean="0"/>
              <a:t>Het aantoonbaar en uitlegbaar bereiken van een hoge mate van zekerheid?</a:t>
            </a:r>
          </a:p>
          <a:p>
            <a:pPr marL="457200" indent="-457200">
              <a:buFont typeface="+mj-lt"/>
              <a:buAutoNum type="arabicPeriod"/>
            </a:pPr>
            <a:endParaRPr lang="nl-NL" altLang="nl-NL" sz="2400" dirty="0"/>
          </a:p>
          <a:p>
            <a:pPr marL="457200" indent="-457200">
              <a:buFont typeface="+mj-lt"/>
              <a:buAutoNum type="arabicPeriod"/>
            </a:pPr>
            <a:r>
              <a:rPr lang="nl-NL" altLang="nl-NL" sz="2400" dirty="0" smtClean="0"/>
              <a:t>Het aantoonbaar en uitlegbaar bereiken van een bepaalde mate van zekerheid (overeengekomen werkzaamheden)?</a:t>
            </a:r>
          </a:p>
          <a:p>
            <a:pPr marL="457200" indent="-457200">
              <a:buFont typeface="+mj-lt"/>
              <a:buAutoNum type="arabicPeriod"/>
            </a:pPr>
            <a:endParaRPr lang="nl-NL" altLang="nl-NL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nl-NL" altLang="nl-NL" sz="2400" dirty="0" smtClean="0"/>
              <a:t>?</a:t>
            </a:r>
          </a:p>
          <a:p>
            <a:pPr marL="0" indent="0">
              <a:buNone/>
            </a:pPr>
            <a:endParaRPr lang="nl-NL" altLang="nl-NL" sz="2400" dirty="0" smtClean="0"/>
          </a:p>
          <a:p>
            <a:pPr marL="0" indent="0">
              <a:buNone/>
            </a:pPr>
            <a:endParaRPr lang="nl-NL" altLang="nl-NL" sz="2400" dirty="0" smtClean="0"/>
          </a:p>
          <a:p>
            <a:pPr marL="0" indent="0">
              <a:buNone/>
            </a:pPr>
            <a:endParaRPr lang="nl-NL" altLang="nl-NL" sz="2400" dirty="0"/>
          </a:p>
        </p:txBody>
      </p:sp>
    </p:spTree>
    <p:extLst>
      <p:ext uri="{BB962C8B-B14F-4D97-AF65-F5344CB8AC3E}">
        <p14:creationId xmlns:p14="http://schemas.microsoft.com/office/powerpoint/2010/main" val="5070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dirty="0" smtClean="0"/>
              <a:t>20 mei 2015 - </a:t>
            </a:r>
            <a:r>
              <a:rPr lang="nl-NL" altLang="nl-NL" dirty="0"/>
              <a:t>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/>
              <a:t>Slide </a:t>
            </a:r>
            <a:fld id="{3D51B06C-7BF0-40CC-958C-31D936FFD604}" type="slidenum">
              <a:rPr lang="nl-NL" altLang="nl-NL"/>
              <a:pPr/>
              <a:t>9</a:t>
            </a:fld>
            <a:endParaRPr lang="nl-NL" altLang="nl-NL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 smtClean="0"/>
              <a:t/>
            </a:r>
            <a:br>
              <a:rPr lang="nl-NL" altLang="nl-NL" dirty="0" smtClean="0"/>
            </a:br>
            <a:r>
              <a:rPr lang="nl-NL" altLang="nl-NL" sz="2800" dirty="0" smtClean="0"/>
              <a:t>Toekomst</a:t>
            </a:r>
            <a:endParaRPr lang="nl-NL" altLang="nl-NL" sz="28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6792"/>
            <a:ext cx="8642350" cy="43836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nl-NL" altLang="nl-NL" sz="2000" dirty="0" smtClean="0"/>
          </a:p>
          <a:p>
            <a:pPr marL="0" indent="0" algn="ctr">
              <a:buNone/>
            </a:pPr>
            <a:endParaRPr lang="nl-NL" altLang="nl-NL" sz="2000" dirty="0"/>
          </a:p>
          <a:p>
            <a:pPr marL="0" indent="0" algn="ctr">
              <a:buNone/>
            </a:pPr>
            <a:endParaRPr lang="nl-NL" altLang="nl-NL" sz="2000" dirty="0" smtClean="0"/>
          </a:p>
          <a:p>
            <a:pPr marL="0" indent="0" algn="ctr">
              <a:buNone/>
            </a:pPr>
            <a:endParaRPr lang="nl-NL" altLang="nl-NL" sz="2000" dirty="0"/>
          </a:p>
          <a:p>
            <a:pPr marL="0" indent="0" algn="ctr">
              <a:buNone/>
            </a:pPr>
            <a:r>
              <a:rPr lang="nl-NL" altLang="nl-NL" sz="2000" dirty="0" smtClean="0"/>
              <a:t>Samen op weg gaan om een nieuw auditmodel te ontwikkelen</a:t>
            </a:r>
          </a:p>
          <a:p>
            <a:pPr marL="0" indent="0" algn="ctr">
              <a:buNone/>
            </a:pPr>
            <a:endParaRPr lang="nl-NL" altLang="nl-NL" sz="2000" dirty="0"/>
          </a:p>
          <a:p>
            <a:pPr marL="0" indent="0" algn="ctr">
              <a:buNone/>
            </a:pPr>
            <a:r>
              <a:rPr lang="nl-NL" altLang="nl-NL" sz="2000" dirty="0" smtClean="0"/>
              <a:t>Nodig: samen optrekken data-analisten en statistici</a:t>
            </a:r>
            <a:endParaRPr lang="nl-NL" altLang="nl-NL" sz="2000" dirty="0" smtClean="0"/>
          </a:p>
          <a:p>
            <a:pPr marL="0" indent="0">
              <a:buNone/>
            </a:pPr>
            <a:endParaRPr lang="nl-NL" altLang="nl-NL" sz="2000" dirty="0" smtClean="0"/>
          </a:p>
          <a:p>
            <a:pPr marL="0" indent="0">
              <a:buNone/>
            </a:pPr>
            <a:endParaRPr lang="nl-NL" altLang="nl-NL" sz="2000" dirty="0"/>
          </a:p>
        </p:txBody>
      </p:sp>
    </p:spTree>
    <p:extLst>
      <p:ext uri="{BB962C8B-B14F-4D97-AF65-F5344CB8AC3E}">
        <p14:creationId xmlns:p14="http://schemas.microsoft.com/office/powerpoint/2010/main" val="382218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386</Words>
  <Application>Microsoft Office PowerPoint</Application>
  <PresentationFormat>Diavoorstelling (4:3)</PresentationFormat>
  <Paragraphs>110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Default Design</vt:lpstr>
      <vt:lpstr>Wat is eigenlijk auditkwaliteit?</vt:lpstr>
      <vt:lpstr> AFM rapport Big-4</vt:lpstr>
      <vt:lpstr> AFM rapport Big-4 - Onvoldoendes</vt:lpstr>
      <vt:lpstr> Tekortkomingen</vt:lpstr>
      <vt:lpstr> Aard tekortkomingen</vt:lpstr>
      <vt:lpstr> Grijs gebied</vt:lpstr>
      <vt:lpstr> Betekenis</vt:lpstr>
      <vt:lpstr> Wat is eigenlijk auditkwaliteit?</vt:lpstr>
      <vt:lpstr> Toekomst</vt:lpstr>
    </vt:vector>
  </TitlesOfParts>
  <Company>PricewaterhouseCoopers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relatie tussen  Computer Assisted Auditing Techniques  en Sampling</dc:title>
  <dc:creator>Jacques de Swart</dc:creator>
  <cp:lastModifiedBy>marianne</cp:lastModifiedBy>
  <cp:revision>75</cp:revision>
  <dcterms:created xsi:type="dcterms:W3CDTF">2008-04-23T19:45:34Z</dcterms:created>
  <dcterms:modified xsi:type="dcterms:W3CDTF">2015-03-26T09:51:45Z</dcterms:modified>
</cp:coreProperties>
</file>